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6"/>
  </p:notesMasterIdLst>
  <p:handoutMasterIdLst>
    <p:handoutMasterId r:id="rId37"/>
  </p:handoutMasterIdLst>
  <p:sldIdLst>
    <p:sldId id="257" r:id="rId2"/>
    <p:sldId id="641" r:id="rId3"/>
    <p:sldId id="682" r:id="rId4"/>
    <p:sldId id="392" r:id="rId5"/>
    <p:sldId id="800" r:id="rId6"/>
    <p:sldId id="817" r:id="rId7"/>
    <p:sldId id="669" r:id="rId8"/>
    <p:sldId id="313" r:id="rId9"/>
    <p:sldId id="836" r:id="rId10"/>
    <p:sldId id="668" r:id="rId11"/>
    <p:sldId id="834" r:id="rId12"/>
    <p:sldId id="744" r:id="rId13"/>
    <p:sldId id="835" r:id="rId14"/>
    <p:sldId id="839" r:id="rId15"/>
    <p:sldId id="789" r:id="rId16"/>
    <p:sldId id="838" r:id="rId17"/>
    <p:sldId id="742" r:id="rId18"/>
    <p:sldId id="840" r:id="rId19"/>
    <p:sldId id="841" r:id="rId20"/>
    <p:sldId id="784" r:id="rId21"/>
    <p:sldId id="847" r:id="rId22"/>
    <p:sldId id="842" r:id="rId23"/>
    <p:sldId id="864" r:id="rId24"/>
    <p:sldId id="743" r:id="rId25"/>
    <p:sldId id="843" r:id="rId26"/>
    <p:sldId id="844" r:id="rId27"/>
    <p:sldId id="751" r:id="rId28"/>
    <p:sldId id="791" r:id="rId29"/>
    <p:sldId id="770" r:id="rId30"/>
    <p:sldId id="875" r:id="rId31"/>
    <p:sldId id="873" r:id="rId32"/>
    <p:sldId id="880" r:id="rId33"/>
    <p:sldId id="845" r:id="rId34"/>
    <p:sldId id="846" r:id="rId35"/>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LEFOULON" initials="AL" lastIdx="1" clrIdx="0"/>
  <p:cmAuthor id="2" name="Ababacar Diene" initials="AD" lastIdx="11" clrIdx="1">
    <p:extLst>
      <p:ext uri="{19B8F6BF-5375-455C-9EA6-DF929625EA0E}">
        <p15:presenceInfo xmlns:p15="http://schemas.microsoft.com/office/powerpoint/2012/main" userId="Ababacar Die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E46C0A"/>
    <a:srgbClr val="FFFFFF"/>
    <a:srgbClr val="0092D8"/>
    <a:srgbClr val="1C36F8"/>
    <a:srgbClr val="E6E6E6"/>
    <a:srgbClr val="FFFF00"/>
    <a:srgbClr val="D6918E"/>
    <a:srgbClr val="FFCCFF"/>
    <a:srgbClr val="DC0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3" autoAdjust="0"/>
    <p:restoredTop sz="94660"/>
  </p:normalViewPr>
  <p:slideViewPr>
    <p:cSldViewPr showGuides="1">
      <p:cViewPr varScale="1">
        <p:scale>
          <a:sx n="114" d="100"/>
          <a:sy n="114" d="100"/>
        </p:scale>
        <p:origin x="153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13" tIns="45706" rIns="91413" bIns="45706"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13" tIns="45706" rIns="91413" bIns="45706" rtlCol="0"/>
          <a:lstStyle>
            <a:lvl1pPr algn="r">
              <a:defRPr sz="1200"/>
            </a:lvl1pPr>
          </a:lstStyle>
          <a:p>
            <a:fld id="{48B6B760-56C6-489D-8DC3-067803D053A6}" type="datetimeFigureOut">
              <a:rPr lang="fr-FR" smtClean="0"/>
              <a:t>17/10/2022</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13" tIns="45706" rIns="91413" bIns="4570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13" tIns="45706" rIns="91413" bIns="45706" rtlCol="0" anchor="b"/>
          <a:lstStyle>
            <a:lvl1pPr algn="r">
              <a:defRPr sz="1200"/>
            </a:lvl1pPr>
          </a:lstStyle>
          <a:p>
            <a:fld id="{9AC0EB62-C327-4A07-9DCC-2FE2E5D277C2}" type="slidenum">
              <a:rPr lang="fr-FR" smtClean="0"/>
              <a:t>‹N°›</a:t>
            </a:fld>
            <a:endParaRPr lang="fr-FR"/>
          </a:p>
        </p:txBody>
      </p:sp>
    </p:spTree>
    <p:extLst>
      <p:ext uri="{BB962C8B-B14F-4D97-AF65-F5344CB8AC3E}">
        <p14:creationId xmlns:p14="http://schemas.microsoft.com/office/powerpoint/2010/main" val="384161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332"/>
          </a:xfrm>
          <a:prstGeom prst="rect">
            <a:avLst/>
          </a:prstGeom>
        </p:spPr>
        <p:txBody>
          <a:bodyPr vert="horz" lIns="91413" tIns="45706" rIns="91413" bIns="45706" rtlCol="0"/>
          <a:lstStyle>
            <a:lvl1pPr algn="l">
              <a:defRPr sz="1200"/>
            </a:lvl1pPr>
          </a:lstStyle>
          <a:p>
            <a:endParaRPr lang="fr-FR"/>
          </a:p>
        </p:txBody>
      </p:sp>
      <p:sp>
        <p:nvSpPr>
          <p:cNvPr id="3" name="Espace réservé de la date 2"/>
          <p:cNvSpPr>
            <a:spLocks noGrp="1"/>
          </p:cNvSpPr>
          <p:nvPr>
            <p:ph type="dt" idx="1"/>
          </p:nvPr>
        </p:nvSpPr>
        <p:spPr>
          <a:xfrm>
            <a:off x="3850443" y="1"/>
            <a:ext cx="2945659" cy="496332"/>
          </a:xfrm>
          <a:prstGeom prst="rect">
            <a:avLst/>
          </a:prstGeom>
        </p:spPr>
        <p:txBody>
          <a:bodyPr vert="horz" lIns="91413" tIns="45706" rIns="91413" bIns="45706" rtlCol="0"/>
          <a:lstStyle>
            <a:lvl1pPr algn="r">
              <a:defRPr sz="1200"/>
            </a:lvl1pPr>
          </a:lstStyle>
          <a:p>
            <a:fld id="{290C3EA2-B091-4C28-8BF4-5DF3FEC77A8A}" type="datetimeFigureOut">
              <a:rPr lang="fr-FR" smtClean="0"/>
              <a:t>17/10/2022</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3" tIns="45706" rIns="91413" bIns="45706"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13" tIns="45706" rIns="91413" bIns="4570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6332"/>
          </a:xfrm>
          <a:prstGeom prst="rect">
            <a:avLst/>
          </a:prstGeom>
        </p:spPr>
        <p:txBody>
          <a:bodyPr vert="horz" lIns="91413" tIns="45706" rIns="91413" bIns="4570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1413" tIns="45706" rIns="91413" bIns="45706" rtlCol="0" anchor="b"/>
          <a:lstStyle>
            <a:lvl1pPr algn="r">
              <a:defRPr sz="1200"/>
            </a:lvl1pPr>
          </a:lstStyle>
          <a:p>
            <a:fld id="{16B97BDD-069F-4284-8FAA-3FA42FA0483C}" type="slidenum">
              <a:rPr lang="fr-FR" smtClean="0"/>
              <a:t>‹N°›</a:t>
            </a:fld>
            <a:endParaRPr lang="fr-FR"/>
          </a:p>
        </p:txBody>
      </p:sp>
    </p:spTree>
    <p:extLst>
      <p:ext uri="{BB962C8B-B14F-4D97-AF65-F5344CB8AC3E}">
        <p14:creationId xmlns:p14="http://schemas.microsoft.com/office/powerpoint/2010/main" val="19863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a:t>
            </a:fld>
            <a:endParaRPr lang="fr-FR"/>
          </a:p>
        </p:txBody>
      </p:sp>
    </p:spTree>
    <p:extLst>
      <p:ext uri="{BB962C8B-B14F-4D97-AF65-F5344CB8AC3E}">
        <p14:creationId xmlns:p14="http://schemas.microsoft.com/office/powerpoint/2010/main" val="583648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10</a:t>
            </a:fld>
            <a:endParaRPr lang="fr-FR"/>
          </a:p>
        </p:txBody>
      </p:sp>
    </p:spTree>
    <p:extLst>
      <p:ext uri="{BB962C8B-B14F-4D97-AF65-F5344CB8AC3E}">
        <p14:creationId xmlns:p14="http://schemas.microsoft.com/office/powerpoint/2010/main" val="4212246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11</a:t>
            </a:fld>
            <a:endParaRPr lang="fr-FR"/>
          </a:p>
        </p:txBody>
      </p:sp>
    </p:spTree>
    <p:extLst>
      <p:ext uri="{BB962C8B-B14F-4D97-AF65-F5344CB8AC3E}">
        <p14:creationId xmlns:p14="http://schemas.microsoft.com/office/powerpoint/2010/main" val="2875849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12</a:t>
            </a:fld>
            <a:endParaRPr lang="fr-FR"/>
          </a:p>
        </p:txBody>
      </p:sp>
    </p:spTree>
    <p:extLst>
      <p:ext uri="{BB962C8B-B14F-4D97-AF65-F5344CB8AC3E}">
        <p14:creationId xmlns:p14="http://schemas.microsoft.com/office/powerpoint/2010/main" val="404411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13</a:t>
            </a:fld>
            <a:endParaRPr lang="fr-FR"/>
          </a:p>
        </p:txBody>
      </p:sp>
    </p:spTree>
    <p:extLst>
      <p:ext uri="{BB962C8B-B14F-4D97-AF65-F5344CB8AC3E}">
        <p14:creationId xmlns:p14="http://schemas.microsoft.com/office/powerpoint/2010/main" val="411897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14</a:t>
            </a:fld>
            <a:endParaRPr lang="fr-FR"/>
          </a:p>
        </p:txBody>
      </p:sp>
    </p:spTree>
    <p:extLst>
      <p:ext uri="{BB962C8B-B14F-4D97-AF65-F5344CB8AC3E}">
        <p14:creationId xmlns:p14="http://schemas.microsoft.com/office/powerpoint/2010/main" val="1077024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16</a:t>
            </a:fld>
            <a:endParaRPr lang="fr-FR"/>
          </a:p>
        </p:txBody>
      </p:sp>
    </p:spTree>
    <p:extLst>
      <p:ext uri="{BB962C8B-B14F-4D97-AF65-F5344CB8AC3E}">
        <p14:creationId xmlns:p14="http://schemas.microsoft.com/office/powerpoint/2010/main" val="1451611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17</a:t>
            </a:fld>
            <a:endParaRPr lang="fr-FR"/>
          </a:p>
        </p:txBody>
      </p:sp>
    </p:spTree>
    <p:extLst>
      <p:ext uri="{BB962C8B-B14F-4D97-AF65-F5344CB8AC3E}">
        <p14:creationId xmlns:p14="http://schemas.microsoft.com/office/powerpoint/2010/main" val="398327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18</a:t>
            </a:fld>
            <a:endParaRPr lang="fr-FR"/>
          </a:p>
        </p:txBody>
      </p:sp>
    </p:spTree>
    <p:extLst>
      <p:ext uri="{BB962C8B-B14F-4D97-AF65-F5344CB8AC3E}">
        <p14:creationId xmlns:p14="http://schemas.microsoft.com/office/powerpoint/2010/main" val="3149551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19</a:t>
            </a:fld>
            <a:endParaRPr lang="fr-FR"/>
          </a:p>
        </p:txBody>
      </p:sp>
    </p:spTree>
    <p:extLst>
      <p:ext uri="{BB962C8B-B14F-4D97-AF65-F5344CB8AC3E}">
        <p14:creationId xmlns:p14="http://schemas.microsoft.com/office/powerpoint/2010/main" val="365556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20</a:t>
            </a:fld>
            <a:endParaRPr lang="fr-FR"/>
          </a:p>
        </p:txBody>
      </p:sp>
    </p:spTree>
    <p:extLst>
      <p:ext uri="{BB962C8B-B14F-4D97-AF65-F5344CB8AC3E}">
        <p14:creationId xmlns:p14="http://schemas.microsoft.com/office/powerpoint/2010/main" val="271896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a:t>
            </a:fld>
            <a:endParaRPr lang="fr-FR"/>
          </a:p>
        </p:txBody>
      </p:sp>
    </p:spTree>
    <p:extLst>
      <p:ext uri="{BB962C8B-B14F-4D97-AF65-F5344CB8AC3E}">
        <p14:creationId xmlns:p14="http://schemas.microsoft.com/office/powerpoint/2010/main" val="2314448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21</a:t>
            </a:fld>
            <a:endParaRPr lang="fr-FR"/>
          </a:p>
        </p:txBody>
      </p:sp>
    </p:spTree>
    <p:extLst>
      <p:ext uri="{BB962C8B-B14F-4D97-AF65-F5344CB8AC3E}">
        <p14:creationId xmlns:p14="http://schemas.microsoft.com/office/powerpoint/2010/main" val="4246673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22</a:t>
            </a:fld>
            <a:endParaRPr lang="fr-FR"/>
          </a:p>
        </p:txBody>
      </p:sp>
    </p:spTree>
    <p:extLst>
      <p:ext uri="{BB962C8B-B14F-4D97-AF65-F5344CB8AC3E}">
        <p14:creationId xmlns:p14="http://schemas.microsoft.com/office/powerpoint/2010/main" val="4281342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23</a:t>
            </a:fld>
            <a:endParaRPr lang="fr-FR"/>
          </a:p>
        </p:txBody>
      </p:sp>
    </p:spTree>
    <p:extLst>
      <p:ext uri="{BB962C8B-B14F-4D97-AF65-F5344CB8AC3E}">
        <p14:creationId xmlns:p14="http://schemas.microsoft.com/office/powerpoint/2010/main" val="3815734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24</a:t>
            </a:fld>
            <a:endParaRPr lang="fr-FR"/>
          </a:p>
        </p:txBody>
      </p:sp>
    </p:spTree>
    <p:extLst>
      <p:ext uri="{BB962C8B-B14F-4D97-AF65-F5344CB8AC3E}">
        <p14:creationId xmlns:p14="http://schemas.microsoft.com/office/powerpoint/2010/main" val="63729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25</a:t>
            </a:fld>
            <a:endParaRPr lang="fr-FR"/>
          </a:p>
        </p:txBody>
      </p:sp>
    </p:spTree>
    <p:extLst>
      <p:ext uri="{BB962C8B-B14F-4D97-AF65-F5344CB8AC3E}">
        <p14:creationId xmlns:p14="http://schemas.microsoft.com/office/powerpoint/2010/main" val="197693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26</a:t>
            </a:fld>
            <a:endParaRPr lang="fr-FR"/>
          </a:p>
        </p:txBody>
      </p:sp>
    </p:spTree>
    <p:extLst>
      <p:ext uri="{BB962C8B-B14F-4D97-AF65-F5344CB8AC3E}">
        <p14:creationId xmlns:p14="http://schemas.microsoft.com/office/powerpoint/2010/main" val="2141497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6B97BDD-069F-4284-8FAA-3FA42FA0483C}" type="slidenum">
              <a:rPr lang="fr-FR" smtClean="0"/>
              <a:t>29</a:t>
            </a:fld>
            <a:endParaRPr lang="fr-FR"/>
          </a:p>
        </p:txBody>
      </p:sp>
    </p:spTree>
    <p:extLst>
      <p:ext uri="{BB962C8B-B14F-4D97-AF65-F5344CB8AC3E}">
        <p14:creationId xmlns:p14="http://schemas.microsoft.com/office/powerpoint/2010/main" val="3692723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6B97BDD-069F-4284-8FAA-3FA42FA0483C}" type="slidenum">
              <a:rPr lang="fr-FR" smtClean="0"/>
              <a:t>30</a:t>
            </a:fld>
            <a:endParaRPr lang="fr-FR"/>
          </a:p>
        </p:txBody>
      </p:sp>
    </p:spTree>
    <p:extLst>
      <p:ext uri="{BB962C8B-B14F-4D97-AF65-F5344CB8AC3E}">
        <p14:creationId xmlns:p14="http://schemas.microsoft.com/office/powerpoint/2010/main" val="1075009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33</a:t>
            </a:fld>
            <a:endParaRPr lang="fr-FR"/>
          </a:p>
        </p:txBody>
      </p:sp>
    </p:spTree>
    <p:extLst>
      <p:ext uri="{BB962C8B-B14F-4D97-AF65-F5344CB8AC3E}">
        <p14:creationId xmlns:p14="http://schemas.microsoft.com/office/powerpoint/2010/main" val="1821666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34</a:t>
            </a:fld>
            <a:endParaRPr lang="fr-FR"/>
          </a:p>
        </p:txBody>
      </p:sp>
    </p:spTree>
    <p:extLst>
      <p:ext uri="{BB962C8B-B14F-4D97-AF65-F5344CB8AC3E}">
        <p14:creationId xmlns:p14="http://schemas.microsoft.com/office/powerpoint/2010/main" val="237117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3</a:t>
            </a:fld>
            <a:endParaRPr lang="fr-FR"/>
          </a:p>
        </p:txBody>
      </p:sp>
    </p:spTree>
    <p:extLst>
      <p:ext uri="{BB962C8B-B14F-4D97-AF65-F5344CB8AC3E}">
        <p14:creationId xmlns:p14="http://schemas.microsoft.com/office/powerpoint/2010/main" val="174928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6B97BDD-069F-4284-8FAA-3FA42FA0483C}" type="slidenum">
              <a:rPr lang="fr-FR" smtClean="0"/>
              <a:t>4</a:t>
            </a:fld>
            <a:endParaRPr lang="fr-FR"/>
          </a:p>
        </p:txBody>
      </p:sp>
    </p:spTree>
    <p:extLst>
      <p:ext uri="{BB962C8B-B14F-4D97-AF65-F5344CB8AC3E}">
        <p14:creationId xmlns:p14="http://schemas.microsoft.com/office/powerpoint/2010/main" val="44661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5</a:t>
            </a:fld>
            <a:endParaRPr lang="fr-FR"/>
          </a:p>
        </p:txBody>
      </p:sp>
    </p:spTree>
    <p:extLst>
      <p:ext uri="{BB962C8B-B14F-4D97-AF65-F5344CB8AC3E}">
        <p14:creationId xmlns:p14="http://schemas.microsoft.com/office/powerpoint/2010/main" val="10794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6</a:t>
            </a:fld>
            <a:endParaRPr lang="fr-FR"/>
          </a:p>
        </p:txBody>
      </p:sp>
    </p:spTree>
    <p:extLst>
      <p:ext uri="{BB962C8B-B14F-4D97-AF65-F5344CB8AC3E}">
        <p14:creationId xmlns:p14="http://schemas.microsoft.com/office/powerpoint/2010/main" val="359778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7</a:t>
            </a:fld>
            <a:endParaRPr lang="fr-FR"/>
          </a:p>
        </p:txBody>
      </p:sp>
    </p:spTree>
    <p:extLst>
      <p:ext uri="{BB962C8B-B14F-4D97-AF65-F5344CB8AC3E}">
        <p14:creationId xmlns:p14="http://schemas.microsoft.com/office/powerpoint/2010/main" val="397550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8</a:t>
            </a:fld>
            <a:endParaRPr lang="fr-FR"/>
          </a:p>
        </p:txBody>
      </p:sp>
    </p:spTree>
    <p:extLst>
      <p:ext uri="{BB962C8B-B14F-4D97-AF65-F5344CB8AC3E}">
        <p14:creationId xmlns:p14="http://schemas.microsoft.com/office/powerpoint/2010/main" val="59493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6B97BDD-069F-4284-8FAA-3FA42FA0483C}" type="slidenum">
              <a:rPr lang="fr-FR" smtClean="0"/>
              <a:t>9</a:t>
            </a:fld>
            <a:endParaRPr lang="fr-FR"/>
          </a:p>
        </p:txBody>
      </p:sp>
    </p:spTree>
    <p:extLst>
      <p:ext uri="{BB962C8B-B14F-4D97-AF65-F5344CB8AC3E}">
        <p14:creationId xmlns:p14="http://schemas.microsoft.com/office/powerpoint/2010/main" val="360351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9DA15-CEAC-4D6D-B8D2-765CB76BAA29}"/>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8B4F1153-1D8B-4A67-BA21-37B1059EC9B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53101E0-3E3E-45E2-B103-AD6A23D1AB5C}"/>
              </a:ext>
            </a:extLst>
          </p:cNvPr>
          <p:cNvSpPr>
            <a:spLocks noGrp="1"/>
          </p:cNvSpPr>
          <p:nvPr>
            <p:ph type="dt" sz="half" idx="10"/>
          </p:nvPr>
        </p:nvSpPr>
        <p:spPr/>
        <p:txBody>
          <a:bodyPr/>
          <a:lstStyle/>
          <a:p>
            <a:fld id="{01EF8BC6-5F16-4373-BDE2-420E02585189}" type="datetime1">
              <a:rPr lang="fr-FR" smtClean="0"/>
              <a:pPr/>
              <a:t>17/10/2022</a:t>
            </a:fld>
            <a:endParaRPr lang="fr-FR" dirty="0"/>
          </a:p>
        </p:txBody>
      </p:sp>
      <p:sp>
        <p:nvSpPr>
          <p:cNvPr id="5" name="Espace réservé du pied de page 4">
            <a:extLst>
              <a:ext uri="{FF2B5EF4-FFF2-40B4-BE49-F238E27FC236}">
                <a16:creationId xmlns:a16="http://schemas.microsoft.com/office/drawing/2014/main" id="{5B62EC2D-A26C-4159-B301-5DE437CA17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69FA17-96E6-4003-A2A5-0E90DE9B29D7}"/>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304444978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19F279-B0B8-427F-8DEF-7DE23989B03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DD7BC2D-0433-4EC9-B233-C592F5F2094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79486B-A19F-4386-8D11-D9908162FD58}"/>
              </a:ext>
            </a:extLst>
          </p:cNvPr>
          <p:cNvSpPr>
            <a:spLocks noGrp="1"/>
          </p:cNvSpPr>
          <p:nvPr>
            <p:ph type="dt" sz="half" idx="10"/>
          </p:nvPr>
        </p:nvSpPr>
        <p:spPr/>
        <p:txBody>
          <a:bodyPr/>
          <a:lstStyle/>
          <a:p>
            <a:fld id="{E565A98C-1324-4F2D-8A88-B3AF88C555A8}" type="datetime1">
              <a:rPr lang="fr-FR" smtClean="0"/>
              <a:t>17/10/2022</a:t>
            </a:fld>
            <a:endParaRPr lang="fr-FR"/>
          </a:p>
        </p:txBody>
      </p:sp>
      <p:sp>
        <p:nvSpPr>
          <p:cNvPr id="5" name="Espace réservé du pied de page 4">
            <a:extLst>
              <a:ext uri="{FF2B5EF4-FFF2-40B4-BE49-F238E27FC236}">
                <a16:creationId xmlns:a16="http://schemas.microsoft.com/office/drawing/2014/main" id="{16771D7A-38F2-40F4-BD5E-F07163E1E0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EA1C4F-03CA-4C69-9B78-410A5525B1C3}"/>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58098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01F860-E4E2-4CCD-BD22-1B9961AA6C45}"/>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08EEFB5-5A27-4DF3-B359-523C1893044B}"/>
              </a:ext>
            </a:extLst>
          </p:cNvPr>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A9BD08-9C16-41E3-957D-08767B85C0A7}"/>
              </a:ext>
            </a:extLst>
          </p:cNvPr>
          <p:cNvSpPr>
            <a:spLocks noGrp="1"/>
          </p:cNvSpPr>
          <p:nvPr>
            <p:ph type="dt" sz="half" idx="10"/>
          </p:nvPr>
        </p:nvSpPr>
        <p:spPr/>
        <p:txBody>
          <a:bodyPr/>
          <a:lstStyle/>
          <a:p>
            <a:fld id="{9954EFA4-707B-42A8-B145-84FE24F2EE34}" type="datetime1">
              <a:rPr lang="fr-FR" smtClean="0"/>
              <a:t>17/10/2022</a:t>
            </a:fld>
            <a:endParaRPr lang="fr-FR"/>
          </a:p>
        </p:txBody>
      </p:sp>
      <p:sp>
        <p:nvSpPr>
          <p:cNvPr id="5" name="Espace réservé du pied de page 4">
            <a:extLst>
              <a:ext uri="{FF2B5EF4-FFF2-40B4-BE49-F238E27FC236}">
                <a16:creationId xmlns:a16="http://schemas.microsoft.com/office/drawing/2014/main" id="{E236744C-E6BA-418B-8018-EC25BBC557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EF3DCD-3A16-4DA9-9D38-36759F8B0C22}"/>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281667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 y="381"/>
            <a:ext cx="9141457" cy="6857235"/>
          </a:xfrm>
          <a:prstGeom prst="rect">
            <a:avLst/>
          </a:prstGeom>
        </p:spPr>
      </p:pic>
      <p:sp>
        <p:nvSpPr>
          <p:cNvPr id="15" name="Espace réservé du texte 20"/>
          <p:cNvSpPr>
            <a:spLocks noGrp="1"/>
          </p:cNvSpPr>
          <p:nvPr>
            <p:ph type="body" sz="quarter" idx="12" hasCustomPrompt="1"/>
          </p:nvPr>
        </p:nvSpPr>
        <p:spPr>
          <a:xfrm>
            <a:off x="6516216" y="6165304"/>
            <a:ext cx="1152128" cy="332656"/>
          </a:xfrm>
          <a:prstGeom prst="rect">
            <a:avLst/>
          </a:prstGeom>
        </p:spPr>
        <p:txBody>
          <a:bodyPr wrap="square" lIns="0" tIns="0" rIns="72000" bIns="0" anchor="ctr" anchorCtr="0">
            <a:noAutofit/>
          </a:bodyPr>
          <a:lstStyle>
            <a:lvl1pPr marL="0" indent="0" algn="r">
              <a:buClr>
                <a:srgbClr val="005392"/>
              </a:buClr>
              <a:buSzPct val="85000"/>
              <a:buFont typeface="Wingdings" panose="05000000000000000000" pitchFamily="2" charset="2"/>
              <a:buNone/>
              <a:defRPr sz="1400">
                <a:solidFill>
                  <a:srgbClr val="8C8E90"/>
                </a:solidFill>
                <a:latin typeface="Arial Narrow"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Date</a:t>
            </a:r>
          </a:p>
        </p:txBody>
      </p:sp>
      <p:sp>
        <p:nvSpPr>
          <p:cNvPr id="14" name="Espace réservé du texte 20"/>
          <p:cNvSpPr>
            <a:spLocks noGrp="1"/>
          </p:cNvSpPr>
          <p:nvPr>
            <p:ph type="body" sz="quarter" idx="11" hasCustomPrompt="1"/>
          </p:nvPr>
        </p:nvSpPr>
        <p:spPr>
          <a:xfrm>
            <a:off x="899592" y="6087872"/>
            <a:ext cx="3312368" cy="437472"/>
          </a:xfrm>
          <a:prstGeom prst="rect">
            <a:avLst/>
          </a:prstGeom>
          <a:noFill/>
          <a:ln>
            <a:noFill/>
          </a:ln>
        </p:spPr>
        <p:txBody>
          <a:bodyPr wrap="square" lIns="0" tIns="0" rIns="72000" bIns="0" anchor="ctr" anchorCtr="0">
            <a:noAutofit/>
          </a:bodyPr>
          <a:lstStyle>
            <a:lvl1pPr marL="0" indent="0" algn="l">
              <a:buClr>
                <a:srgbClr val="005392"/>
              </a:buClr>
              <a:buSzPct val="85000"/>
              <a:buFont typeface="Wingdings" panose="05000000000000000000" pitchFamily="2" charset="2"/>
              <a:buNone/>
              <a:defRPr sz="1800">
                <a:solidFill>
                  <a:srgbClr val="00649A"/>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Rapport de présentation</a:t>
            </a:r>
          </a:p>
        </p:txBody>
      </p:sp>
    </p:spTree>
    <p:extLst>
      <p:ext uri="{BB962C8B-B14F-4D97-AF65-F5344CB8AC3E}">
        <p14:creationId xmlns:p14="http://schemas.microsoft.com/office/powerpoint/2010/main" val="3437524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 y="380"/>
            <a:ext cx="9141457" cy="6857235"/>
          </a:xfrm>
          <a:prstGeom prst="rect">
            <a:avLst/>
          </a:prstGeom>
        </p:spPr>
      </p:pic>
      <p:sp>
        <p:nvSpPr>
          <p:cNvPr id="6" name="Espace réservé du texte 20"/>
          <p:cNvSpPr>
            <a:spLocks noGrp="1"/>
          </p:cNvSpPr>
          <p:nvPr>
            <p:ph type="body" sz="quarter" idx="11"/>
          </p:nvPr>
        </p:nvSpPr>
        <p:spPr>
          <a:xfrm>
            <a:off x="1691680" y="3212976"/>
            <a:ext cx="7200800" cy="1296144"/>
          </a:xfrm>
          <a:prstGeom prst="rect">
            <a:avLst/>
          </a:prstGeom>
        </p:spPr>
        <p:txBody>
          <a:bodyPr wrap="square" lIns="0" tIns="0" rIns="72000" bIns="0" anchor="ctr" anchorCtr="0">
            <a:noAutofit/>
          </a:bodyPr>
          <a:lstStyle>
            <a:lvl1pPr marL="0" indent="0" algn="l">
              <a:buClr>
                <a:srgbClr val="005392"/>
              </a:buClr>
              <a:buSzPct val="85000"/>
              <a:buFont typeface="Wingdings" panose="05000000000000000000" pitchFamily="2" charset="2"/>
              <a:buNone/>
              <a:defRPr sz="2800">
                <a:solidFill>
                  <a:schemeClr val="bg1"/>
                </a:solidFill>
                <a:latin typeface="Arial" panose="020B0604020202020204" pitchFamily="34"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Modifiez les styles du texte du masque</a:t>
            </a:r>
          </a:p>
        </p:txBody>
      </p:sp>
      <p:sp>
        <p:nvSpPr>
          <p:cNvPr id="8" name="Espace réservé du texte 20"/>
          <p:cNvSpPr>
            <a:spLocks noGrp="1"/>
          </p:cNvSpPr>
          <p:nvPr>
            <p:ph type="body" sz="quarter" idx="12" hasCustomPrompt="1"/>
          </p:nvPr>
        </p:nvSpPr>
        <p:spPr>
          <a:xfrm>
            <a:off x="0" y="3212977"/>
            <a:ext cx="1259632" cy="1296144"/>
          </a:xfrm>
          <a:prstGeom prst="rect">
            <a:avLst/>
          </a:prstGeom>
          <a:noFill/>
        </p:spPr>
        <p:txBody>
          <a:bodyPr wrap="square" lIns="0" tIns="0" rIns="72000" bIns="0" anchor="ctr" anchorCtr="0">
            <a:noAutofit/>
          </a:bodyPr>
          <a:lstStyle>
            <a:lvl1pPr marL="0" indent="0" algn="ctr">
              <a:buClr>
                <a:srgbClr val="005392"/>
              </a:buClr>
              <a:buSzPct val="85000"/>
              <a:buFont typeface="Wingdings" panose="05000000000000000000" pitchFamily="2" charset="2"/>
              <a:buNone/>
              <a:defRPr sz="8000">
                <a:solidFill>
                  <a:schemeClr val="bg1"/>
                </a:solidFill>
                <a:latin typeface="LIBRARY 3 AM" pitchFamily="50" charset="0"/>
                <a:cs typeface="Arial" panose="020B0604020202020204" pitchFamily="34" charset="0"/>
              </a:defRPr>
            </a:lvl1pPr>
            <a:lvl2pPr>
              <a:defRPr sz="1800" b="1" i="0">
                <a:solidFill>
                  <a:schemeClr val="tx1"/>
                </a:solidFill>
                <a:latin typeface="Arial Narrow" pitchFamily="34" charset="0"/>
              </a:defRPr>
            </a:lvl2pPr>
            <a:lvl3pPr>
              <a:defRPr sz="1600" i="0">
                <a:solidFill>
                  <a:schemeClr val="tx1">
                    <a:lumMod val="65000"/>
                    <a:lumOff val="35000"/>
                  </a:schemeClr>
                </a:solidFill>
                <a:latin typeface="Arial Narrow" pitchFamily="34" charset="0"/>
              </a:defRPr>
            </a:lvl3pPr>
            <a:lvl4pPr>
              <a:defRPr sz="1400" i="0"/>
            </a:lvl4pPr>
            <a:lvl7pPr marL="2565400" indent="-342900">
              <a:buFont typeface="Wingdings" panose="05000000000000000000" pitchFamily="2" charset="2"/>
              <a:buChar char="§"/>
              <a:defRPr sz="2000" b="1">
                <a:solidFill>
                  <a:srgbClr val="C00000"/>
                </a:solidFill>
                <a:latin typeface="Arial Narrow" panose="020B0606020202030204" pitchFamily="34" charset="0"/>
              </a:defRPr>
            </a:lvl7pPr>
          </a:lstStyle>
          <a:p>
            <a:pPr lvl="0"/>
            <a:r>
              <a:rPr lang="fr-FR" dirty="0"/>
              <a:t>1</a:t>
            </a:r>
          </a:p>
        </p:txBody>
      </p:sp>
    </p:spTree>
    <p:extLst>
      <p:ext uri="{BB962C8B-B14F-4D97-AF65-F5344CB8AC3E}">
        <p14:creationId xmlns:p14="http://schemas.microsoft.com/office/powerpoint/2010/main" val="219601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D4B0C-6C2A-4DED-B898-E51925C9253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CC36AD5-9CA4-4887-8B23-D4224AC144E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2B3F3EF-1811-441D-B439-3E98EEBEB3C1}"/>
              </a:ext>
            </a:extLst>
          </p:cNvPr>
          <p:cNvSpPr>
            <a:spLocks noGrp="1"/>
          </p:cNvSpPr>
          <p:nvPr>
            <p:ph type="dt" sz="half" idx="10"/>
          </p:nvPr>
        </p:nvSpPr>
        <p:spPr/>
        <p:txBody>
          <a:bodyPr/>
          <a:lstStyle/>
          <a:p>
            <a:fld id="{4A482465-E5FC-4A97-AFD4-A11640F6AF27}" type="datetimeFigureOut">
              <a:rPr lang="fr-FR" smtClean="0"/>
              <a:t>17/10/2022</a:t>
            </a:fld>
            <a:endParaRPr lang="fr-FR"/>
          </a:p>
        </p:txBody>
      </p:sp>
      <p:sp>
        <p:nvSpPr>
          <p:cNvPr id="5" name="Espace réservé du pied de page 4">
            <a:extLst>
              <a:ext uri="{FF2B5EF4-FFF2-40B4-BE49-F238E27FC236}">
                <a16:creationId xmlns:a16="http://schemas.microsoft.com/office/drawing/2014/main" id="{B17B8AE4-6CE9-456D-8479-7E1958D9AC28}"/>
              </a:ext>
            </a:extLst>
          </p:cNvPr>
          <p:cNvSpPr>
            <a:spLocks noGrp="1"/>
          </p:cNvSpPr>
          <p:nvPr>
            <p:ph type="ftr" sz="quarter" idx="11"/>
          </p:nvPr>
        </p:nvSpPr>
        <p:spPr/>
        <p:txBody>
          <a:bodyPr/>
          <a:lstStyle/>
          <a:p>
            <a:r>
              <a:rPr lang="fr-FR"/>
              <a:t>COPIL</a:t>
            </a:r>
            <a:endParaRPr lang="fr-FR" dirty="0"/>
          </a:p>
        </p:txBody>
      </p:sp>
      <p:sp>
        <p:nvSpPr>
          <p:cNvPr id="6" name="Espace réservé du numéro de diapositive 5">
            <a:extLst>
              <a:ext uri="{FF2B5EF4-FFF2-40B4-BE49-F238E27FC236}">
                <a16:creationId xmlns:a16="http://schemas.microsoft.com/office/drawing/2014/main" id="{ABE75626-1A53-47C3-BC59-DE2B3047578A}"/>
              </a:ext>
            </a:extLst>
          </p:cNvPr>
          <p:cNvSpPr>
            <a:spLocks noGrp="1"/>
          </p:cNvSpPr>
          <p:nvPr>
            <p:ph type="sldNum" sz="quarter" idx="12"/>
          </p:nvPr>
        </p:nvSpPr>
        <p:spPr/>
        <p:txBody>
          <a:bodyPr/>
          <a:lstStyle/>
          <a:p>
            <a:fld id="{4E98B72B-76D6-4591-B548-4C2DC78B2DE3}" type="slidenum">
              <a:rPr lang="fr-FR" smtClean="0"/>
              <a:pPr/>
              <a:t>‹N°›</a:t>
            </a:fld>
            <a:endParaRPr lang="fr-FR" dirty="0"/>
          </a:p>
        </p:txBody>
      </p:sp>
      <p:pic>
        <p:nvPicPr>
          <p:cNvPr id="7" name="Image 6">
            <a:extLst>
              <a:ext uri="{FF2B5EF4-FFF2-40B4-BE49-F238E27FC236}">
                <a16:creationId xmlns:a16="http://schemas.microsoft.com/office/drawing/2014/main" id="{AA767838-DD10-4864-903A-E70E706A8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 y="6456662"/>
            <a:ext cx="9148572" cy="448056"/>
          </a:xfrm>
          <a:prstGeom prst="rect">
            <a:avLst/>
          </a:prstGeom>
        </p:spPr>
      </p:pic>
    </p:spTree>
    <p:extLst>
      <p:ext uri="{BB962C8B-B14F-4D97-AF65-F5344CB8AC3E}">
        <p14:creationId xmlns:p14="http://schemas.microsoft.com/office/powerpoint/2010/main" val="429440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5A321-5A0E-4DF8-BC01-DE7D719DFF6E}"/>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80514E66-667F-4AB6-B921-8F1C11A7428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A92411F-11AD-48FB-B76E-CE7B260DD10F}"/>
              </a:ext>
            </a:extLst>
          </p:cNvPr>
          <p:cNvSpPr>
            <a:spLocks noGrp="1"/>
          </p:cNvSpPr>
          <p:nvPr>
            <p:ph type="dt" sz="half" idx="10"/>
          </p:nvPr>
        </p:nvSpPr>
        <p:spPr/>
        <p:txBody>
          <a:bodyPr/>
          <a:lstStyle/>
          <a:p>
            <a:fld id="{78E6D62D-2D44-4DD2-9FFF-4687619A22F5}" type="datetime1">
              <a:rPr lang="fr-FR" smtClean="0"/>
              <a:t>17/10/2022</a:t>
            </a:fld>
            <a:endParaRPr lang="fr-FR"/>
          </a:p>
        </p:txBody>
      </p:sp>
      <p:sp>
        <p:nvSpPr>
          <p:cNvPr id="5" name="Espace réservé du pied de page 4">
            <a:extLst>
              <a:ext uri="{FF2B5EF4-FFF2-40B4-BE49-F238E27FC236}">
                <a16:creationId xmlns:a16="http://schemas.microsoft.com/office/drawing/2014/main" id="{6717C221-B255-46F1-A097-531D575E30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A4868F-F553-4D7B-9777-43440E1E471A}"/>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94238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B1F59-3E74-42AB-A784-6E81135219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3D0E56-B775-4DEB-91A9-35C12E36211D}"/>
              </a:ext>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71DF38-21C4-46FD-9758-122BAD2A1465}"/>
              </a:ext>
            </a:extLst>
          </p:cNvPr>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934552F-8D4C-41F1-8E23-76277D21C707}"/>
              </a:ext>
            </a:extLst>
          </p:cNvPr>
          <p:cNvSpPr>
            <a:spLocks noGrp="1"/>
          </p:cNvSpPr>
          <p:nvPr>
            <p:ph type="dt" sz="half" idx="10"/>
          </p:nvPr>
        </p:nvSpPr>
        <p:spPr/>
        <p:txBody>
          <a:bodyPr/>
          <a:lstStyle/>
          <a:p>
            <a:fld id="{00DA2A97-AEED-4B79-8785-44238F9A0473}" type="datetime1">
              <a:rPr lang="fr-FR" smtClean="0"/>
              <a:t>17/10/2022</a:t>
            </a:fld>
            <a:endParaRPr lang="fr-FR"/>
          </a:p>
        </p:txBody>
      </p:sp>
      <p:sp>
        <p:nvSpPr>
          <p:cNvPr id="6" name="Espace réservé du pied de page 5">
            <a:extLst>
              <a:ext uri="{FF2B5EF4-FFF2-40B4-BE49-F238E27FC236}">
                <a16:creationId xmlns:a16="http://schemas.microsoft.com/office/drawing/2014/main" id="{4C032E8C-0AB3-43F9-BE79-473E0880B8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6109C3-756A-4B91-9740-BF7C29A09F20}"/>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269367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1B04B-3332-447D-8F9B-6050E3D3A324}"/>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EDED635-8881-409F-8FBA-75D01CF39A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ED9817D-9785-4334-BC37-D5414EF6F33C}"/>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B730148-C9C1-42C3-838E-9BA5E79636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BACDEDC2-6222-45F7-8768-7520DCF29BB3}"/>
              </a:ext>
            </a:extLst>
          </p:cNvPr>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A9D09AD-97D8-4388-B48C-261BE5F585B8}"/>
              </a:ext>
            </a:extLst>
          </p:cNvPr>
          <p:cNvSpPr>
            <a:spLocks noGrp="1"/>
          </p:cNvSpPr>
          <p:nvPr>
            <p:ph type="dt" sz="half" idx="10"/>
          </p:nvPr>
        </p:nvSpPr>
        <p:spPr/>
        <p:txBody>
          <a:bodyPr/>
          <a:lstStyle/>
          <a:p>
            <a:fld id="{5DB3703F-11CF-4874-B46E-AB63EE41204F}" type="datetime1">
              <a:rPr lang="fr-FR" smtClean="0"/>
              <a:t>17/10/2022</a:t>
            </a:fld>
            <a:endParaRPr lang="fr-FR"/>
          </a:p>
        </p:txBody>
      </p:sp>
      <p:sp>
        <p:nvSpPr>
          <p:cNvPr id="8" name="Espace réservé du pied de page 7">
            <a:extLst>
              <a:ext uri="{FF2B5EF4-FFF2-40B4-BE49-F238E27FC236}">
                <a16:creationId xmlns:a16="http://schemas.microsoft.com/office/drawing/2014/main" id="{43E6C1EB-D835-4A52-A395-C4A80895D00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B5B2C02-DC1C-4BB7-92FD-57B534E7933B}"/>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96261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A4F5C-D9FB-466B-98A5-8279CE8B70E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7B1F9CA-4FAC-4A05-914A-38AC75DA0FF3}"/>
              </a:ext>
            </a:extLst>
          </p:cNvPr>
          <p:cNvSpPr>
            <a:spLocks noGrp="1"/>
          </p:cNvSpPr>
          <p:nvPr>
            <p:ph type="dt" sz="half" idx="10"/>
          </p:nvPr>
        </p:nvSpPr>
        <p:spPr/>
        <p:txBody>
          <a:bodyPr/>
          <a:lstStyle/>
          <a:p>
            <a:fld id="{046775CF-DF02-4FC5-86B1-DB8B60392681}" type="datetime1">
              <a:rPr lang="fr-FR" smtClean="0"/>
              <a:t>17/10/2022</a:t>
            </a:fld>
            <a:endParaRPr lang="fr-FR"/>
          </a:p>
        </p:txBody>
      </p:sp>
      <p:sp>
        <p:nvSpPr>
          <p:cNvPr id="4" name="Espace réservé du pied de page 3">
            <a:extLst>
              <a:ext uri="{FF2B5EF4-FFF2-40B4-BE49-F238E27FC236}">
                <a16:creationId xmlns:a16="http://schemas.microsoft.com/office/drawing/2014/main" id="{7C2B0977-5428-47AF-9172-588EEBFE4F3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DC666F8-C50C-4243-B1E9-E428FF9A3C23}"/>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49859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69BA87-AB83-4662-A6B2-167739A0B0A9}"/>
              </a:ext>
            </a:extLst>
          </p:cNvPr>
          <p:cNvSpPr>
            <a:spLocks noGrp="1"/>
          </p:cNvSpPr>
          <p:nvPr>
            <p:ph type="dt" sz="half" idx="10"/>
          </p:nvPr>
        </p:nvSpPr>
        <p:spPr/>
        <p:txBody>
          <a:bodyPr/>
          <a:lstStyle/>
          <a:p>
            <a:fld id="{17A47DF7-EA36-4E9C-9241-BBD4C22128B4}" type="datetime1">
              <a:rPr lang="fr-FR" smtClean="0"/>
              <a:t>17/10/2022</a:t>
            </a:fld>
            <a:endParaRPr lang="fr-FR"/>
          </a:p>
        </p:txBody>
      </p:sp>
      <p:sp>
        <p:nvSpPr>
          <p:cNvPr id="3" name="Espace réservé du pied de page 2">
            <a:extLst>
              <a:ext uri="{FF2B5EF4-FFF2-40B4-BE49-F238E27FC236}">
                <a16:creationId xmlns:a16="http://schemas.microsoft.com/office/drawing/2014/main" id="{9F735402-96D2-4E94-8DAA-0EAFC0656BD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A1F1244-B927-4EE0-883A-5EBB4F5F35F4}"/>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9403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7C5C3-0C50-4F30-AAE0-5CFE55B83EA8}"/>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AFA9097D-9B59-41ED-AD69-7C5BB0A604C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9BFE660-C355-4BD7-85AE-33DD76816C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FF3BA70-8F73-4768-9D43-770809B3BE2E}"/>
              </a:ext>
            </a:extLst>
          </p:cNvPr>
          <p:cNvSpPr>
            <a:spLocks noGrp="1"/>
          </p:cNvSpPr>
          <p:nvPr>
            <p:ph type="dt" sz="half" idx="10"/>
          </p:nvPr>
        </p:nvSpPr>
        <p:spPr/>
        <p:txBody>
          <a:bodyPr/>
          <a:lstStyle/>
          <a:p>
            <a:fld id="{F3BE8098-278E-49D2-A45F-CF788031F2B9}" type="datetime1">
              <a:rPr lang="fr-FR" smtClean="0"/>
              <a:t>17/10/2022</a:t>
            </a:fld>
            <a:endParaRPr lang="fr-FR"/>
          </a:p>
        </p:txBody>
      </p:sp>
      <p:sp>
        <p:nvSpPr>
          <p:cNvPr id="6" name="Espace réservé du pied de page 5">
            <a:extLst>
              <a:ext uri="{FF2B5EF4-FFF2-40B4-BE49-F238E27FC236}">
                <a16:creationId xmlns:a16="http://schemas.microsoft.com/office/drawing/2014/main" id="{CAFD1579-6B77-41ED-9A20-9C8C544459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A4671A-2CA8-4E73-8E66-25AA7A3CC8ED}"/>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407975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695C3-5A96-428A-9516-934B8D349A73}"/>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C2AFFE04-F0B4-464E-BE6B-0680FF8FF2D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CF3A96BE-B485-435A-A0B0-01C40088351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88EAF24-7BA4-4EC7-AF5B-F96726677F93}"/>
              </a:ext>
            </a:extLst>
          </p:cNvPr>
          <p:cNvSpPr>
            <a:spLocks noGrp="1"/>
          </p:cNvSpPr>
          <p:nvPr>
            <p:ph type="dt" sz="half" idx="10"/>
          </p:nvPr>
        </p:nvSpPr>
        <p:spPr/>
        <p:txBody>
          <a:bodyPr/>
          <a:lstStyle/>
          <a:p>
            <a:fld id="{64DA23D2-9ACF-4F3F-90F1-9E68B579365D}" type="datetime1">
              <a:rPr lang="fr-FR" smtClean="0"/>
              <a:t>17/10/2022</a:t>
            </a:fld>
            <a:endParaRPr lang="fr-FR"/>
          </a:p>
        </p:txBody>
      </p:sp>
      <p:sp>
        <p:nvSpPr>
          <p:cNvPr id="6" name="Espace réservé du pied de page 5">
            <a:extLst>
              <a:ext uri="{FF2B5EF4-FFF2-40B4-BE49-F238E27FC236}">
                <a16:creationId xmlns:a16="http://schemas.microsoft.com/office/drawing/2014/main" id="{DCC783D1-608A-45F6-98EF-AC4FB8301A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EF6E894-3608-4DEE-9064-47BD9F950D9F}"/>
              </a:ext>
            </a:extLst>
          </p:cNvPr>
          <p:cNvSpPr>
            <a:spLocks noGrp="1"/>
          </p:cNvSpPr>
          <p:nvPr>
            <p:ph type="sldNum" sz="quarter" idx="12"/>
          </p:nvPr>
        </p:nvSpPr>
        <p:spPr/>
        <p:txBody>
          <a:bodyPr/>
          <a:lstStyle/>
          <a:p>
            <a:fld id="{4E98B72B-76D6-4591-B548-4C2DC78B2DE3}" type="slidenum">
              <a:rPr lang="fr-FR" smtClean="0"/>
              <a:t>‹N°›</a:t>
            </a:fld>
            <a:endParaRPr lang="fr-FR"/>
          </a:p>
        </p:txBody>
      </p:sp>
    </p:spTree>
    <p:extLst>
      <p:ext uri="{BB962C8B-B14F-4D97-AF65-F5344CB8AC3E}">
        <p14:creationId xmlns:p14="http://schemas.microsoft.com/office/powerpoint/2010/main" val="162168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E0DF0A2-19CD-4875-BAEF-14A4C1B5817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E0EF2AD-0B87-4052-A064-C2FCACE296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B883BB-F5C8-4AB2-AB97-2D0C11F92CD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EF8BC6-5F16-4373-BDE2-420E02585189}" type="datetime1">
              <a:rPr lang="fr-FR" smtClean="0"/>
              <a:pPr/>
              <a:t>17/10/2022</a:t>
            </a:fld>
            <a:endParaRPr lang="fr-FR" dirty="0"/>
          </a:p>
        </p:txBody>
      </p:sp>
      <p:sp>
        <p:nvSpPr>
          <p:cNvPr id="5" name="Espace réservé du pied de page 4">
            <a:extLst>
              <a:ext uri="{FF2B5EF4-FFF2-40B4-BE49-F238E27FC236}">
                <a16:creationId xmlns:a16="http://schemas.microsoft.com/office/drawing/2014/main" id="{C246E18B-5D82-4F46-BF52-D598A98767A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C2F6C6A-6066-47BB-8607-CD5FD996ED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98B72B-76D6-4591-B548-4C2DC78B2DE3}" type="slidenum">
              <a:rPr lang="fr-FR" smtClean="0"/>
              <a:t>‹N°›</a:t>
            </a:fld>
            <a:endParaRPr lang="fr-FR"/>
          </a:p>
        </p:txBody>
      </p:sp>
    </p:spTree>
    <p:extLst>
      <p:ext uri="{BB962C8B-B14F-4D97-AF65-F5344CB8AC3E}">
        <p14:creationId xmlns:p14="http://schemas.microsoft.com/office/powerpoint/2010/main" val="33713967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B9181CB-07AC-43B5-A520-0791E630ED13}"/>
              </a:ext>
            </a:extLst>
          </p:cNvPr>
          <p:cNvSpPr>
            <a:spLocks noGrp="1"/>
          </p:cNvSpPr>
          <p:nvPr>
            <p:ph type="body" sz="quarter" idx="11"/>
          </p:nvPr>
        </p:nvSpPr>
        <p:spPr>
          <a:xfrm>
            <a:off x="899592" y="6021288"/>
            <a:ext cx="6192688" cy="621289"/>
          </a:xfrm>
        </p:spPr>
        <p:txBody>
          <a:bodyPr/>
          <a:lstStyle/>
          <a:p>
            <a:r>
              <a:rPr lang="fr-FR" dirty="0">
                <a:solidFill>
                  <a:schemeClr val="accent1"/>
                </a:solidFill>
              </a:rPr>
              <a:t>Débat conseil municipal – PADD PLUi</a:t>
            </a:r>
          </a:p>
        </p:txBody>
      </p:sp>
      <p:pic>
        <p:nvPicPr>
          <p:cNvPr id="4" name="Picture 2" descr="RÃ©sultat de recherche d'images pour &quot;territoire durable 2030 normandie&quot;">
            <a:extLst>
              <a:ext uri="{FF2B5EF4-FFF2-40B4-BE49-F238E27FC236}">
                <a16:creationId xmlns:a16="http://schemas.microsoft.com/office/drawing/2014/main" id="{493FDE08-46BC-4322-BB38-A3E192072176}"/>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8304" y="6107509"/>
            <a:ext cx="621289" cy="62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946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2886" y="0"/>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10</a:t>
            </a:fld>
            <a:endParaRPr lang="fr-FR" dirty="0"/>
          </a:p>
        </p:txBody>
      </p:sp>
      <p:sp>
        <p:nvSpPr>
          <p:cNvPr id="3" name="Bulle narrative : ronde 2">
            <a:extLst>
              <a:ext uri="{FF2B5EF4-FFF2-40B4-BE49-F238E27FC236}">
                <a16:creationId xmlns:a16="http://schemas.microsoft.com/office/drawing/2014/main" id="{522A1CE4-0733-4098-AD3D-2E8B85488D34}"/>
              </a:ext>
            </a:extLst>
          </p:cNvPr>
          <p:cNvSpPr/>
          <p:nvPr/>
        </p:nvSpPr>
        <p:spPr>
          <a:xfrm>
            <a:off x="5335340" y="4712109"/>
            <a:ext cx="2304256" cy="1944216"/>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Bulle narrative : ronde 6">
            <a:extLst>
              <a:ext uri="{FF2B5EF4-FFF2-40B4-BE49-F238E27FC236}">
                <a16:creationId xmlns:a16="http://schemas.microsoft.com/office/drawing/2014/main" id="{6377EAE7-7825-4EE9-A955-12A81C4F6D15}"/>
              </a:ext>
            </a:extLst>
          </p:cNvPr>
          <p:cNvSpPr/>
          <p:nvPr/>
        </p:nvSpPr>
        <p:spPr>
          <a:xfrm flipH="1">
            <a:off x="2989929" y="1741864"/>
            <a:ext cx="2517055" cy="2123765"/>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37440C3-26DE-430E-B33A-FA3679E07D25}"/>
              </a:ext>
            </a:extLst>
          </p:cNvPr>
          <p:cNvSpPr txBox="1"/>
          <p:nvPr/>
        </p:nvSpPr>
        <p:spPr>
          <a:xfrm>
            <a:off x="5443352" y="5020620"/>
            <a:ext cx="2088232" cy="1384995"/>
          </a:xfrm>
          <a:prstGeom prst="rect">
            <a:avLst/>
          </a:prstGeom>
          <a:noFill/>
        </p:spPr>
        <p:txBody>
          <a:bodyPr wrap="square" rtlCol="0">
            <a:spAutoFit/>
          </a:bodyPr>
          <a:lstStyle/>
          <a:p>
            <a:pPr algn="ctr"/>
            <a:r>
              <a:rPr lang="fr-FR" sz="1400" b="1" dirty="0"/>
              <a:t>Faire projet à l’échelle intercommunale tout en tenant compte des particularités locales</a:t>
            </a:r>
          </a:p>
          <a:p>
            <a:pPr algn="ctr"/>
            <a:r>
              <a:rPr lang="fr-FR" sz="1400" b="1" dirty="0"/>
              <a:t>(économie, mobilité, habitat, foncier) </a:t>
            </a:r>
          </a:p>
        </p:txBody>
      </p:sp>
      <p:sp>
        <p:nvSpPr>
          <p:cNvPr id="9" name="ZoneTexte 8">
            <a:extLst>
              <a:ext uri="{FF2B5EF4-FFF2-40B4-BE49-F238E27FC236}">
                <a16:creationId xmlns:a16="http://schemas.microsoft.com/office/drawing/2014/main" id="{4BBD815B-E8A1-447B-8E79-81A51319D5DB}"/>
              </a:ext>
            </a:extLst>
          </p:cNvPr>
          <p:cNvSpPr txBox="1"/>
          <p:nvPr/>
        </p:nvSpPr>
        <p:spPr>
          <a:xfrm>
            <a:off x="3108684" y="2031599"/>
            <a:ext cx="2279544" cy="1600438"/>
          </a:xfrm>
          <a:prstGeom prst="rect">
            <a:avLst/>
          </a:prstGeom>
          <a:noFill/>
        </p:spPr>
        <p:txBody>
          <a:bodyPr wrap="square" rtlCol="0">
            <a:spAutoFit/>
          </a:bodyPr>
          <a:lstStyle/>
          <a:p>
            <a:pPr algn="ctr"/>
            <a:r>
              <a:rPr lang="fr-FR" sz="1400" b="1" dirty="0"/>
              <a:t>Relever les défis d’un urbanisme plus respectueux de l’environnement et de l’agriculture, prenant en compte le changement climatique et l’évolution du trait de côte</a:t>
            </a:r>
          </a:p>
        </p:txBody>
      </p:sp>
      <p:sp>
        <p:nvSpPr>
          <p:cNvPr id="10" name="Bulle narrative : ronde 9">
            <a:extLst>
              <a:ext uri="{FF2B5EF4-FFF2-40B4-BE49-F238E27FC236}">
                <a16:creationId xmlns:a16="http://schemas.microsoft.com/office/drawing/2014/main" id="{8440B733-ED81-400C-AE6E-26242CA84069}"/>
              </a:ext>
            </a:extLst>
          </p:cNvPr>
          <p:cNvSpPr/>
          <p:nvPr/>
        </p:nvSpPr>
        <p:spPr>
          <a:xfrm>
            <a:off x="5506983" y="887964"/>
            <a:ext cx="2304256" cy="1944216"/>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5F35A6AB-3192-4C14-A778-0B53D32A2190}"/>
              </a:ext>
            </a:extLst>
          </p:cNvPr>
          <p:cNvSpPr txBox="1"/>
          <p:nvPr/>
        </p:nvSpPr>
        <p:spPr>
          <a:xfrm>
            <a:off x="5637924" y="1301030"/>
            <a:ext cx="2088232" cy="1169551"/>
          </a:xfrm>
          <a:prstGeom prst="rect">
            <a:avLst/>
          </a:prstGeom>
          <a:noFill/>
        </p:spPr>
        <p:txBody>
          <a:bodyPr wrap="square" rtlCol="0">
            <a:spAutoFit/>
          </a:bodyPr>
          <a:lstStyle/>
          <a:p>
            <a:pPr algn="ctr"/>
            <a:r>
              <a:rPr lang="fr-FR" sz="1400" b="1" dirty="0"/>
              <a:t>Consolider l’armature du territoire autour de bassins de vie équilibrés et attractifs (habitat/emplois)</a:t>
            </a:r>
          </a:p>
        </p:txBody>
      </p:sp>
      <p:sp>
        <p:nvSpPr>
          <p:cNvPr id="13" name="Bulle narrative : ronde 12">
            <a:extLst>
              <a:ext uri="{FF2B5EF4-FFF2-40B4-BE49-F238E27FC236}">
                <a16:creationId xmlns:a16="http://schemas.microsoft.com/office/drawing/2014/main" id="{9406B97B-1FF9-4EB4-A27C-FC8375B3D3FA}"/>
              </a:ext>
            </a:extLst>
          </p:cNvPr>
          <p:cNvSpPr/>
          <p:nvPr/>
        </p:nvSpPr>
        <p:spPr>
          <a:xfrm flipH="1">
            <a:off x="2513095" y="4262575"/>
            <a:ext cx="2526386" cy="2131638"/>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CE0B970D-9777-4073-AC3B-736447470D61}"/>
              </a:ext>
            </a:extLst>
          </p:cNvPr>
          <p:cNvSpPr txBox="1"/>
          <p:nvPr/>
        </p:nvSpPr>
        <p:spPr>
          <a:xfrm>
            <a:off x="2700226" y="4511454"/>
            <a:ext cx="2088232" cy="1815882"/>
          </a:xfrm>
          <a:prstGeom prst="rect">
            <a:avLst/>
          </a:prstGeom>
          <a:noFill/>
        </p:spPr>
        <p:txBody>
          <a:bodyPr wrap="square" rtlCol="0">
            <a:spAutoFit/>
          </a:bodyPr>
          <a:lstStyle/>
          <a:p>
            <a:pPr algn="ctr"/>
            <a:r>
              <a:rPr lang="fr-FR" sz="1400" b="1" dirty="0"/>
              <a:t>Préserver et valoriser les éléments identitaires du territoire (paysages, patrimoine, bocage, espace agricole, ...), socles de l’attractivité et du rayonnement de demain</a:t>
            </a:r>
          </a:p>
        </p:txBody>
      </p:sp>
      <p:sp>
        <p:nvSpPr>
          <p:cNvPr id="17" name="Bulle narrative : ronde 16">
            <a:extLst>
              <a:ext uri="{FF2B5EF4-FFF2-40B4-BE49-F238E27FC236}">
                <a16:creationId xmlns:a16="http://schemas.microsoft.com/office/drawing/2014/main" id="{DE1FD9AB-4419-40B3-AE27-B00BAA5816E5}"/>
              </a:ext>
            </a:extLst>
          </p:cNvPr>
          <p:cNvSpPr/>
          <p:nvPr/>
        </p:nvSpPr>
        <p:spPr>
          <a:xfrm>
            <a:off x="145829" y="3604208"/>
            <a:ext cx="2304256" cy="1944216"/>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D143F972-51E0-48BE-AF34-1980D1EDDB97}"/>
              </a:ext>
            </a:extLst>
          </p:cNvPr>
          <p:cNvSpPr txBox="1"/>
          <p:nvPr/>
        </p:nvSpPr>
        <p:spPr>
          <a:xfrm>
            <a:off x="261379" y="3856725"/>
            <a:ext cx="2088232" cy="1600438"/>
          </a:xfrm>
          <a:prstGeom prst="rect">
            <a:avLst/>
          </a:prstGeom>
          <a:noFill/>
        </p:spPr>
        <p:txBody>
          <a:bodyPr wrap="square" rtlCol="0">
            <a:spAutoFit/>
          </a:bodyPr>
          <a:lstStyle/>
          <a:p>
            <a:pPr algn="ctr"/>
            <a:r>
              <a:rPr lang="fr-FR" sz="1400" b="1" dirty="0"/>
              <a:t>Proposer un cadre de vie de qualité (habitat, paysages, services, équipements) en cohérence avec les aspirations des populations </a:t>
            </a:r>
          </a:p>
        </p:txBody>
      </p:sp>
      <p:sp>
        <p:nvSpPr>
          <p:cNvPr id="19" name="Bulle narrative : ronde 18">
            <a:extLst>
              <a:ext uri="{FF2B5EF4-FFF2-40B4-BE49-F238E27FC236}">
                <a16:creationId xmlns:a16="http://schemas.microsoft.com/office/drawing/2014/main" id="{4609153D-1E86-4E68-81FF-C87445C271F5}"/>
              </a:ext>
            </a:extLst>
          </p:cNvPr>
          <p:cNvSpPr/>
          <p:nvPr/>
        </p:nvSpPr>
        <p:spPr>
          <a:xfrm flipH="1">
            <a:off x="467544" y="1023905"/>
            <a:ext cx="2304256" cy="1944216"/>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45E0D099-5DE8-4178-87D4-DD63D01AFCEE}"/>
              </a:ext>
            </a:extLst>
          </p:cNvPr>
          <p:cNvSpPr txBox="1"/>
          <p:nvPr/>
        </p:nvSpPr>
        <p:spPr>
          <a:xfrm>
            <a:off x="548649" y="1329867"/>
            <a:ext cx="2088232" cy="1384995"/>
          </a:xfrm>
          <a:prstGeom prst="rect">
            <a:avLst/>
          </a:prstGeom>
          <a:noFill/>
        </p:spPr>
        <p:txBody>
          <a:bodyPr wrap="square" rtlCol="0">
            <a:spAutoFit/>
          </a:bodyPr>
          <a:lstStyle/>
          <a:p>
            <a:pPr algn="ctr"/>
            <a:r>
              <a:rPr lang="fr-FR" sz="1400" b="1" dirty="0"/>
              <a:t>Veiller à la protection, à la bonne qualité des ressources locales et à leur valorisation dans un contexte de raréfaction de ces dernières </a:t>
            </a:r>
          </a:p>
        </p:txBody>
      </p:sp>
      <p:sp>
        <p:nvSpPr>
          <p:cNvPr id="21" name="Bulle narrative : ronde 20">
            <a:extLst>
              <a:ext uri="{FF2B5EF4-FFF2-40B4-BE49-F238E27FC236}">
                <a16:creationId xmlns:a16="http://schemas.microsoft.com/office/drawing/2014/main" id="{0FFA008E-945A-4DE5-97DB-32D34EFE2C90}"/>
              </a:ext>
            </a:extLst>
          </p:cNvPr>
          <p:cNvSpPr/>
          <p:nvPr/>
        </p:nvSpPr>
        <p:spPr>
          <a:xfrm flipH="1">
            <a:off x="6636183" y="2855247"/>
            <a:ext cx="2304256" cy="1944216"/>
          </a:xfrm>
          <a:prstGeom prst="wedgeEllipseCallou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6FABDB97-B675-4F6E-AAA0-11FC70D18334}"/>
              </a:ext>
            </a:extLst>
          </p:cNvPr>
          <p:cNvSpPr txBox="1"/>
          <p:nvPr/>
        </p:nvSpPr>
        <p:spPr>
          <a:xfrm>
            <a:off x="6744195" y="3374658"/>
            <a:ext cx="2088232" cy="954107"/>
          </a:xfrm>
          <a:prstGeom prst="rect">
            <a:avLst/>
          </a:prstGeom>
          <a:noFill/>
        </p:spPr>
        <p:txBody>
          <a:bodyPr wrap="square" rtlCol="0">
            <a:spAutoFit/>
          </a:bodyPr>
          <a:lstStyle/>
          <a:p>
            <a:pPr algn="ctr"/>
            <a:r>
              <a:rPr lang="fr-FR" sz="1400" b="1" dirty="0"/>
              <a:t>Développer de manière pérenne le territoire en valorisant ses atouts et son identité  </a:t>
            </a:r>
          </a:p>
        </p:txBody>
      </p:sp>
      <p:sp>
        <p:nvSpPr>
          <p:cNvPr id="23" name="Titre 8">
            <a:extLst>
              <a:ext uri="{FF2B5EF4-FFF2-40B4-BE49-F238E27FC236}">
                <a16:creationId xmlns:a16="http://schemas.microsoft.com/office/drawing/2014/main" id="{B2624534-EC5C-448F-8038-C4057768F57C}"/>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Les enjeux – synthèse diagnostic</a:t>
            </a:r>
          </a:p>
        </p:txBody>
      </p:sp>
    </p:spTree>
    <p:extLst>
      <p:ext uri="{BB962C8B-B14F-4D97-AF65-F5344CB8AC3E}">
        <p14:creationId xmlns:p14="http://schemas.microsoft.com/office/powerpoint/2010/main" val="250957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0" y="0"/>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11</a:t>
            </a:fld>
            <a:endParaRPr lang="fr-FR" dirty="0"/>
          </a:p>
        </p:txBody>
      </p:sp>
      <p:sp>
        <p:nvSpPr>
          <p:cNvPr id="23" name="Titre 8">
            <a:extLst>
              <a:ext uri="{FF2B5EF4-FFF2-40B4-BE49-F238E27FC236}">
                <a16:creationId xmlns:a16="http://schemas.microsoft.com/office/drawing/2014/main" id="{B2624534-EC5C-448F-8038-C4057768F57C}"/>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Les trois axes du PADD</a:t>
            </a:r>
          </a:p>
        </p:txBody>
      </p:sp>
      <p:sp>
        <p:nvSpPr>
          <p:cNvPr id="2" name="Rectangle 1">
            <a:extLst>
              <a:ext uri="{FF2B5EF4-FFF2-40B4-BE49-F238E27FC236}">
                <a16:creationId xmlns:a16="http://schemas.microsoft.com/office/drawing/2014/main" id="{AE800F85-C47B-4F9B-972B-156EC7ACCCA2}"/>
              </a:ext>
            </a:extLst>
          </p:cNvPr>
          <p:cNvSpPr/>
          <p:nvPr/>
        </p:nvSpPr>
        <p:spPr>
          <a:xfrm>
            <a:off x="473978" y="1112990"/>
            <a:ext cx="8229600" cy="1200329"/>
          </a:xfrm>
          <a:prstGeom prst="rect">
            <a:avLst/>
          </a:prstGeom>
        </p:spPr>
        <p:txBody>
          <a:bodyPr wrap="square">
            <a:spAutoFit/>
          </a:bodyPr>
          <a:lstStyle/>
          <a:p>
            <a:pPr algn="ctr"/>
            <a:r>
              <a:rPr lang="fr-FR" sz="2400" b="1" dirty="0">
                <a:latin typeface="Calibri" panose="020F0502020204030204" pitchFamily="34" charset="0"/>
                <a:ea typeface="Calibri" panose="020F0502020204030204" pitchFamily="34" charset="0"/>
                <a:cs typeface="Times New Roman" panose="02020603050405020304" pitchFamily="18" charset="0"/>
              </a:rPr>
              <a:t>Axe 1 - Ancrer Coutances mer et bocage dans une vision prospective à la hauteur des enjeux d’hier, d’aujourd’hui et de demain</a:t>
            </a:r>
          </a:p>
        </p:txBody>
      </p:sp>
      <p:sp>
        <p:nvSpPr>
          <p:cNvPr id="24" name="Rectangle 23">
            <a:extLst>
              <a:ext uri="{FF2B5EF4-FFF2-40B4-BE49-F238E27FC236}">
                <a16:creationId xmlns:a16="http://schemas.microsoft.com/office/drawing/2014/main" id="{C705D686-2344-45C3-B065-E661C7954AA6}"/>
              </a:ext>
            </a:extLst>
          </p:cNvPr>
          <p:cNvSpPr/>
          <p:nvPr/>
        </p:nvSpPr>
        <p:spPr>
          <a:xfrm>
            <a:off x="473978" y="2569122"/>
            <a:ext cx="8229600" cy="1569660"/>
          </a:xfrm>
          <a:prstGeom prst="rect">
            <a:avLst/>
          </a:prstGeom>
        </p:spPr>
        <p:txBody>
          <a:bodyPr wrap="square">
            <a:spAutoFit/>
          </a:bodyPr>
          <a:lstStyle/>
          <a:p>
            <a:pPr algn="ctr"/>
            <a:r>
              <a:rPr lang="fr-FR" sz="2400" b="1" dirty="0">
                <a:latin typeface="Calibri" panose="020F0502020204030204" pitchFamily="34" charset="0"/>
                <a:ea typeface="Calibri" panose="020F0502020204030204" pitchFamily="34" charset="0"/>
                <a:cs typeface="Times New Roman" panose="02020603050405020304" pitchFamily="18" charset="0"/>
              </a:rPr>
              <a:t>Axe 2 – Repositionner Coutances mer et bocage dans les dynamiques territoriales du Centre-Ouest-Manche, proposer un maillage équilibré du territoire et affirmer le rôle stratégique de la ville de Coutances</a:t>
            </a:r>
          </a:p>
        </p:txBody>
      </p:sp>
      <p:sp>
        <p:nvSpPr>
          <p:cNvPr id="25" name="Rectangle 24">
            <a:extLst>
              <a:ext uri="{FF2B5EF4-FFF2-40B4-BE49-F238E27FC236}">
                <a16:creationId xmlns:a16="http://schemas.microsoft.com/office/drawing/2014/main" id="{CB1CBC3C-6924-436D-8FA3-E1C6431E2A5D}"/>
              </a:ext>
            </a:extLst>
          </p:cNvPr>
          <p:cNvSpPr/>
          <p:nvPr/>
        </p:nvSpPr>
        <p:spPr>
          <a:xfrm>
            <a:off x="421584" y="4647402"/>
            <a:ext cx="8229600" cy="1200329"/>
          </a:xfrm>
          <a:prstGeom prst="rect">
            <a:avLst/>
          </a:prstGeom>
        </p:spPr>
        <p:txBody>
          <a:bodyPr wrap="square">
            <a:spAutoFit/>
          </a:bodyPr>
          <a:lstStyle/>
          <a:p>
            <a:pPr algn="ctr"/>
            <a:r>
              <a:rPr lang="fr-FR" sz="2400" b="1" dirty="0">
                <a:latin typeface="Calibri" panose="020F0502020204030204" pitchFamily="34" charset="0"/>
                <a:ea typeface="Calibri" panose="020F0502020204030204" pitchFamily="34" charset="0"/>
                <a:cs typeface="Times New Roman" panose="02020603050405020304" pitchFamily="18" charset="0"/>
              </a:rPr>
              <a:t>Axe 3 – Affirmer l’identité de Coutances mer et bocage et développer un territoire agréable à vivre, accueillant, équilibré et durable </a:t>
            </a:r>
          </a:p>
        </p:txBody>
      </p:sp>
    </p:spTree>
    <p:extLst>
      <p:ext uri="{BB962C8B-B14F-4D97-AF65-F5344CB8AC3E}">
        <p14:creationId xmlns:p14="http://schemas.microsoft.com/office/powerpoint/2010/main" val="205281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0" y="1746"/>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12</a:t>
            </a:fld>
            <a:endParaRPr lang="fr-FR" dirty="0"/>
          </a:p>
        </p:txBody>
      </p:sp>
      <p:sp>
        <p:nvSpPr>
          <p:cNvPr id="2" name="ZoneTexte 1">
            <a:extLst>
              <a:ext uri="{FF2B5EF4-FFF2-40B4-BE49-F238E27FC236}">
                <a16:creationId xmlns:a16="http://schemas.microsoft.com/office/drawing/2014/main" id="{DF4A26A0-983B-493F-9F09-A8F07FA561ED}"/>
              </a:ext>
            </a:extLst>
          </p:cNvPr>
          <p:cNvSpPr txBox="1"/>
          <p:nvPr/>
        </p:nvSpPr>
        <p:spPr>
          <a:xfrm>
            <a:off x="457200" y="991829"/>
            <a:ext cx="8064896" cy="5724644"/>
          </a:xfrm>
          <a:prstGeom prst="rect">
            <a:avLst/>
          </a:prstGeom>
          <a:noFill/>
        </p:spPr>
        <p:txBody>
          <a:bodyPr wrap="square" rtlCol="0">
            <a:spAutoFit/>
          </a:bodyPr>
          <a:lstStyle/>
          <a:p>
            <a:pPr algn="ctr"/>
            <a:r>
              <a:rPr lang="fr-FR" sz="2800" b="1" dirty="0">
                <a:effectLst/>
                <a:latin typeface="Calibri" panose="020F0502020204030204" pitchFamily="34" charset="0"/>
                <a:ea typeface="Calibri" panose="020F0502020204030204" pitchFamily="34" charset="0"/>
                <a:cs typeface="Times New Roman" panose="02020603050405020304" pitchFamily="18" charset="0"/>
              </a:rPr>
              <a:t>AXE 1 - Ancrer Coutances mer et bocage dans une vision prospective à la hauteur des enjeux d’hier, d’aujourd’hui et de demain</a:t>
            </a:r>
          </a:p>
          <a:p>
            <a:endParaRPr lang="fr-FR" sz="2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1) Accompagner le territoire dans sa transition écologique </a:t>
            </a:r>
          </a:p>
          <a:p>
            <a:pPr marL="742950" lvl="1" indent="-285750">
              <a:buFont typeface="Arial" panose="020B0604020202020204" pitchFamily="34" charset="0"/>
              <a:buChar char="•"/>
            </a:pPr>
            <a:endParaRPr lang="fr-FR" sz="22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2) Préserver les ressources locales et veiller à leur durabilité : eau, air, sol, énergie, matériaux d’aménagement et de construction</a:t>
            </a:r>
          </a:p>
          <a:p>
            <a:pPr marL="742950" lvl="1" indent="-285750">
              <a:buFont typeface="Arial" panose="020B0604020202020204" pitchFamily="34" charset="0"/>
              <a:buChar char="•"/>
            </a:pPr>
            <a:endParaRPr lang="fr-FR" sz="22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3) Prévenir les incidences locales de la crise climatique, réduire la vulnérabilité aux aléas naturels et renforcer la résilience du territoire, particulièrement sur le littoral</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572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13</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457200" y="1052736"/>
            <a:ext cx="8229600" cy="4018023"/>
          </a:xfrm>
          <a:prstGeom prst="rect">
            <a:avLst/>
          </a:prstGeom>
        </p:spPr>
        <p:txBody>
          <a:bodyPr wrap="square">
            <a:spAutoFit/>
          </a:bodyPr>
          <a:lstStyle/>
          <a:p>
            <a:pPr marL="457200" indent="-457200">
              <a:buAutoNum type="arabicParenR"/>
            </a:pPr>
            <a:r>
              <a:rPr lang="fr-FR" sz="2200" b="1" dirty="0">
                <a:solidFill>
                  <a:srgbClr val="0092D8"/>
                </a:solidFill>
                <a:latin typeface="Open Sans Semibold" panose="020B0706030804020204" pitchFamily="34" charset="0"/>
              </a:rPr>
              <a:t>Accompagner le territoire dans sa transition écologique</a:t>
            </a:r>
          </a:p>
          <a:p>
            <a:pPr marL="914400" lvl="1" indent="-457200">
              <a:buAutoNum type="arabicParenR"/>
            </a:pPr>
            <a:endParaRPr lang="fr-FR" sz="2200" b="1" dirty="0">
              <a:solidFill>
                <a:srgbClr val="0092D8"/>
              </a:solidFill>
              <a:latin typeface="Open Sans Semibold" panose="020B0706030804020204" pitchFamily="34" charset="0"/>
            </a:endParaRPr>
          </a:p>
          <a:p>
            <a:pPr marL="800100" lvl="1" indent="-342900" algn="just">
              <a:buFont typeface="Arial" panose="020B0604020202020204" pitchFamily="34" charset="0"/>
              <a:buChar char="•"/>
            </a:pPr>
            <a:r>
              <a:rPr lang="fr-FR" dirty="0"/>
              <a:t>Feuille de route autour de 3 axes forts et du projet de territoire</a:t>
            </a:r>
          </a:p>
          <a:p>
            <a:pPr marL="1714500" lvl="3" indent="-342900" algn="just">
              <a:lnSpc>
                <a:spcPct val="115000"/>
              </a:lnSpc>
              <a:spcBef>
                <a:spcPts val="200"/>
              </a:spcBef>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La transition écologique</a:t>
            </a:r>
          </a:p>
          <a:p>
            <a:pPr marL="1714500" lvl="3" indent="-342900" algn="just">
              <a:lnSpc>
                <a:spcPct val="115000"/>
              </a:lnSpc>
              <a:spcBef>
                <a:spcPts val="200"/>
              </a:spcBef>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Le développement économique du territoire</a:t>
            </a:r>
          </a:p>
          <a:p>
            <a:pPr marL="1714500" lvl="3" indent="-342900" algn="just">
              <a:lnSpc>
                <a:spcPct val="115000"/>
              </a:lnSpc>
              <a:spcBef>
                <a:spcPts val="200"/>
              </a:spcBef>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Le rayonnement de Coutances mer et bocage</a:t>
            </a:r>
          </a:p>
          <a:p>
            <a:pPr marL="800100" lvl="1" indent="-342900" algn="just">
              <a:buFont typeface="Arial" panose="020B0604020202020204" pitchFamily="34" charset="0"/>
              <a:buChar char="•"/>
            </a:pPr>
            <a:endParaRPr lang="fr-FR" dirty="0"/>
          </a:p>
          <a:p>
            <a:pPr marL="800100" lvl="1" indent="-342900" algn="just">
              <a:buFont typeface="Arial" panose="020B0604020202020204" pitchFamily="34" charset="0"/>
              <a:buChar char="•"/>
            </a:pPr>
            <a:r>
              <a:rPr lang="fr-FR" dirty="0"/>
              <a:t>Déclinaison opérationnelle en cohérence avec les plans, programmes et politiques publiques</a:t>
            </a:r>
          </a:p>
          <a:p>
            <a:pPr lvl="1" algn="just"/>
            <a:endParaRPr lang="fr-FR" dirty="0"/>
          </a:p>
          <a:p>
            <a:pPr marL="800100" lvl="1" indent="-342900" algn="just">
              <a:buFont typeface="Arial" panose="020B0604020202020204" pitchFamily="34" charset="0"/>
              <a:buChar char="•"/>
            </a:pPr>
            <a:r>
              <a:rPr lang="fr-FR" dirty="0"/>
              <a:t>Revisiter les modes d’aménagement pour accompagner la transition et anticiper les évolution climatiques : entre recomposition et résilience, un développement respectueux de l’identité et des ressources du territoire</a:t>
            </a:r>
          </a:p>
        </p:txBody>
      </p:sp>
    </p:spTree>
    <p:extLst>
      <p:ext uri="{BB962C8B-B14F-4D97-AF65-F5344CB8AC3E}">
        <p14:creationId xmlns:p14="http://schemas.microsoft.com/office/powerpoint/2010/main" val="277959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14</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640960" cy="1446550"/>
          </a:xfrm>
          <a:prstGeom prst="rect">
            <a:avLst/>
          </a:prstGeom>
        </p:spPr>
        <p:txBody>
          <a:bodyPr wrap="square">
            <a:spAutoFit/>
          </a:bodyPr>
          <a:lstStyle/>
          <a:p>
            <a:pPr marL="457200" indent="-457200" algn="just">
              <a:buFont typeface="+mj-lt"/>
              <a:buAutoNum type="arabicParenR" startAt="2"/>
            </a:pPr>
            <a:r>
              <a:rPr lang="fr-FR" sz="2200" b="1" dirty="0">
                <a:solidFill>
                  <a:srgbClr val="0092D8"/>
                </a:solidFill>
                <a:latin typeface="Open Sans Semibold" panose="020B0706030804020204" pitchFamily="34" charset="0"/>
              </a:rPr>
              <a:t>Préserver les ressources locales et veiller à leur durabilité : eau, air, sol, énergie, matériaux d’aménagement et de construction</a:t>
            </a:r>
          </a:p>
          <a:p>
            <a:pPr marL="914400" lvl="1" indent="-457200">
              <a:buAutoNum type="arabicParenR"/>
            </a:pPr>
            <a:endParaRPr lang="fr-FR" sz="2200" b="1" dirty="0">
              <a:solidFill>
                <a:srgbClr val="0092D8"/>
              </a:solidFill>
              <a:latin typeface="Open Sans Semibold" panose="020B0706030804020204" pitchFamily="34" charset="0"/>
            </a:endParaRPr>
          </a:p>
        </p:txBody>
      </p:sp>
      <p:sp>
        <p:nvSpPr>
          <p:cNvPr id="8" name="ZoneTexte 7">
            <a:extLst>
              <a:ext uri="{FF2B5EF4-FFF2-40B4-BE49-F238E27FC236}">
                <a16:creationId xmlns:a16="http://schemas.microsoft.com/office/drawing/2014/main" id="{BE506FD7-0D17-E640-02F0-ED9278419502}"/>
              </a:ext>
            </a:extLst>
          </p:cNvPr>
          <p:cNvSpPr txBox="1"/>
          <p:nvPr/>
        </p:nvSpPr>
        <p:spPr>
          <a:xfrm>
            <a:off x="546098" y="2159865"/>
            <a:ext cx="5075959" cy="3416320"/>
          </a:xfrm>
          <a:prstGeom prst="rect">
            <a:avLst/>
          </a:prstGeom>
          <a:noFill/>
        </p:spPr>
        <p:txBody>
          <a:bodyPr wrap="square">
            <a:spAutoFit/>
          </a:bodyPr>
          <a:lstStyle/>
          <a:p>
            <a:pPr marL="342900" indent="-342900" algn="just">
              <a:buFont typeface="Arial" panose="020B0604020202020204" pitchFamily="34" charset="0"/>
              <a:buChar char="•"/>
            </a:pPr>
            <a:r>
              <a:rPr lang="fr-FR" dirty="0"/>
              <a:t>Promouvoir la reconquête de la qualité de l’eau en assurant une gestion qualitative et économe de la ressource en eau</a:t>
            </a:r>
          </a:p>
          <a:p>
            <a:pPr marL="342900" indent="-342900" algn="just">
              <a:buFont typeface="Arial" panose="020B0604020202020204" pitchFamily="34" charset="0"/>
              <a:buChar char="•"/>
            </a:pPr>
            <a:r>
              <a:rPr lang="fr-FR" dirty="0"/>
              <a:t>Préserver le sol de l’artificialisation et des aménagements</a:t>
            </a:r>
          </a:p>
          <a:p>
            <a:pPr marL="342900" indent="-342900" algn="just">
              <a:buFont typeface="Arial" panose="020B0604020202020204" pitchFamily="34" charset="0"/>
              <a:buChar char="•"/>
            </a:pPr>
            <a:r>
              <a:rPr lang="fr-FR" dirty="0"/>
              <a:t>Participer à l’amélioration de la qualité de l’air</a:t>
            </a:r>
          </a:p>
          <a:p>
            <a:pPr marL="342900" indent="-342900" algn="just">
              <a:buFont typeface="Arial" panose="020B0604020202020204" pitchFamily="34" charset="0"/>
              <a:buChar char="•"/>
            </a:pPr>
            <a:r>
              <a:rPr lang="fr-FR" dirty="0"/>
              <a:t>S’inscrire dans une gestion sobre des ressources énergétiques</a:t>
            </a:r>
          </a:p>
          <a:p>
            <a:pPr marL="342900" indent="-342900" algn="just">
              <a:buFont typeface="Arial" panose="020B0604020202020204" pitchFamily="34" charset="0"/>
              <a:buChar char="•"/>
            </a:pPr>
            <a:r>
              <a:rPr lang="fr-FR" dirty="0"/>
              <a:t>Accompagner le développement des énergies renouvelables</a:t>
            </a:r>
          </a:p>
          <a:p>
            <a:pPr marL="342900" indent="-342900" algn="just">
              <a:buFont typeface="Arial" panose="020B0604020202020204" pitchFamily="34" charset="0"/>
              <a:buChar char="•"/>
            </a:pPr>
            <a:r>
              <a:rPr lang="fr-FR" dirty="0"/>
              <a:t>Accompagner un usage raisonné des matériaux d’aménagement et de construction</a:t>
            </a:r>
          </a:p>
        </p:txBody>
      </p:sp>
      <p:pic>
        <p:nvPicPr>
          <p:cNvPr id="2" name="Image 1">
            <a:extLst>
              <a:ext uri="{FF2B5EF4-FFF2-40B4-BE49-F238E27FC236}">
                <a16:creationId xmlns:a16="http://schemas.microsoft.com/office/drawing/2014/main" id="{30C0DD99-F365-E5BF-2368-DAAACF5384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334" y="1913126"/>
            <a:ext cx="3168352" cy="237997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506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15</a:t>
            </a:fld>
            <a:endParaRPr lang="fr-FR" dirty="0"/>
          </a:p>
        </p:txBody>
      </p:sp>
      <p:sp>
        <p:nvSpPr>
          <p:cNvPr id="6" name="Titre 8">
            <a:extLst>
              <a:ext uri="{FF2B5EF4-FFF2-40B4-BE49-F238E27FC236}">
                <a16:creationId xmlns:a16="http://schemas.microsoft.com/office/drawing/2014/main" id="{0DFF05C6-3E1E-D716-4302-1034E0757C43}"/>
              </a:ext>
            </a:extLst>
          </p:cNvPr>
          <p:cNvSpPr>
            <a:spLocks noGrp="1"/>
          </p:cNvSpPr>
          <p:nvPr>
            <p:ph type="title"/>
          </p:nvPr>
        </p:nvSpPr>
        <p:spPr>
          <a:xfrm>
            <a:off x="457200" y="116632"/>
            <a:ext cx="8229600"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Penser un développement urbain équilibré et durable</a:t>
            </a:r>
          </a:p>
        </p:txBody>
      </p:sp>
      <p:sp>
        <p:nvSpPr>
          <p:cNvPr id="3" name="ZoneTexte 2">
            <a:extLst>
              <a:ext uri="{FF2B5EF4-FFF2-40B4-BE49-F238E27FC236}">
                <a16:creationId xmlns:a16="http://schemas.microsoft.com/office/drawing/2014/main" id="{0CF5D8C5-9795-E210-5933-3DFE7AA965A9}"/>
              </a:ext>
            </a:extLst>
          </p:cNvPr>
          <p:cNvSpPr txBox="1"/>
          <p:nvPr/>
        </p:nvSpPr>
        <p:spPr>
          <a:xfrm>
            <a:off x="564850" y="4402110"/>
            <a:ext cx="7680126" cy="196977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b="1" dirty="0"/>
          </a:p>
          <a:p>
            <a:r>
              <a:rPr lang="fr-FR" b="1" dirty="0">
                <a:solidFill>
                  <a:srgbClr val="FF0000"/>
                </a:solidFill>
              </a:rPr>
              <a:t>Programmation théorique sur les 12 ans du PLUi (2024/2036) en prenant en compte le suivi de la consommation foncière en application de la Loi Climat et Résilience  : environ 130 ha maximum</a:t>
            </a:r>
          </a:p>
          <a:p>
            <a:endParaRPr lang="fr-FR" b="1" dirty="0">
              <a:solidFill>
                <a:srgbClr val="FF0000"/>
              </a:solidFill>
            </a:endParaRPr>
          </a:p>
          <a:p>
            <a:r>
              <a:rPr lang="fr-FR" sz="1600" b="1" dirty="0"/>
              <a:t>Chiffres susceptibles d’évoluer en fonction de l’application de la Loi Climat et Résilience concernant le suivi de la consommation foncière </a:t>
            </a:r>
          </a:p>
        </p:txBody>
      </p:sp>
      <p:pic>
        <p:nvPicPr>
          <p:cNvPr id="4" name="Image 3">
            <a:extLst>
              <a:ext uri="{FF2B5EF4-FFF2-40B4-BE49-F238E27FC236}">
                <a16:creationId xmlns:a16="http://schemas.microsoft.com/office/drawing/2014/main" id="{06A0F9A1-A2BA-6F42-46FC-9E8B76135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238"/>
          <a:stretch/>
        </p:blipFill>
        <p:spPr>
          <a:xfrm>
            <a:off x="3643347" y="2357991"/>
            <a:ext cx="4485288" cy="2304256"/>
          </a:xfrm>
          <a:prstGeom prst="rect">
            <a:avLst/>
          </a:prstGeom>
        </p:spPr>
      </p:pic>
      <p:pic>
        <p:nvPicPr>
          <p:cNvPr id="8" name="Image 7">
            <a:extLst>
              <a:ext uri="{FF2B5EF4-FFF2-40B4-BE49-F238E27FC236}">
                <a16:creationId xmlns:a16="http://schemas.microsoft.com/office/drawing/2014/main" id="{6427212D-855A-E64F-D4B4-60555392AEB8}"/>
              </a:ext>
            </a:extLst>
          </p:cNvPr>
          <p:cNvPicPr>
            <a:picLocks noChangeAspect="1"/>
          </p:cNvPicPr>
          <p:nvPr/>
        </p:nvPicPr>
        <p:blipFill rotWithShape="1">
          <a:blip r:embed="rId3"/>
          <a:srcRect t="1" b="45022"/>
          <a:stretch/>
        </p:blipFill>
        <p:spPr>
          <a:xfrm>
            <a:off x="1015365" y="3127765"/>
            <a:ext cx="1928617" cy="890065"/>
          </a:xfrm>
          <a:prstGeom prst="rect">
            <a:avLst/>
          </a:prstGeom>
        </p:spPr>
      </p:pic>
      <p:grpSp>
        <p:nvGrpSpPr>
          <p:cNvPr id="7" name="Diagramme 19">
            <a:extLst>
              <a:ext uri="{FF2B5EF4-FFF2-40B4-BE49-F238E27FC236}">
                <a16:creationId xmlns:a16="http://schemas.microsoft.com/office/drawing/2014/main" id="{78543382-F052-4AA3-BB62-AC999A6C40F6}"/>
              </a:ext>
            </a:extLst>
          </p:cNvPr>
          <p:cNvGrpSpPr/>
          <p:nvPr/>
        </p:nvGrpSpPr>
        <p:grpSpPr>
          <a:xfrm>
            <a:off x="492727" y="1076111"/>
            <a:ext cx="8194073" cy="778098"/>
            <a:chOff x="961921" y="3024003"/>
            <a:chExt cx="8200440" cy="718919"/>
          </a:xfrm>
        </p:grpSpPr>
        <p:sp>
          <p:nvSpPr>
            <p:cNvPr id="9" name="Forme libre : forme 8">
              <a:extLst>
                <a:ext uri="{FF2B5EF4-FFF2-40B4-BE49-F238E27FC236}">
                  <a16:creationId xmlns:a16="http://schemas.microsoft.com/office/drawing/2014/main" id="{EBB40AB9-B366-4938-9F56-D76E858C4F09}"/>
                </a:ext>
              </a:extLst>
            </p:cNvPr>
            <p:cNvSpPr/>
            <p:nvPr/>
          </p:nvSpPr>
          <p:spPr>
            <a:xfrm>
              <a:off x="3149275" y="3024003"/>
              <a:ext cx="6013086" cy="718919"/>
            </a:xfrm>
            <a:custGeom>
              <a:avLst/>
              <a:gdLst>
                <a:gd name="f0" fmla="val 10800000"/>
                <a:gd name="f1" fmla="val 5400000"/>
                <a:gd name="f2" fmla="val 180"/>
                <a:gd name="f3" fmla="val w"/>
                <a:gd name="f4" fmla="val h"/>
                <a:gd name="f5" fmla="val 0"/>
                <a:gd name="f6" fmla="val 718837"/>
                <a:gd name="f7" fmla="val 6051062"/>
                <a:gd name="f8" fmla="val 1008537"/>
                <a:gd name="f9" fmla="val 5042525"/>
                <a:gd name="f10" fmla="val 5599525"/>
                <a:gd name="f11" fmla="val 712465"/>
                <a:gd name="f12" fmla="val 6051058"/>
                <a:gd name="f13" fmla="val 704604"/>
                <a:gd name="f14" fmla="val 4"/>
                <a:gd name="f15" fmla="val 451537"/>
                <a:gd name="f16" fmla="+- 0 0 0"/>
                <a:gd name="f17" fmla="*/ f3 1 718837"/>
                <a:gd name="f18" fmla="*/ f4 1 6051062"/>
                <a:gd name="f19" fmla="+- f7 0 f5"/>
                <a:gd name="f20" fmla="+- f6 0 f5"/>
                <a:gd name="f21" fmla="*/ f16 f0 1"/>
                <a:gd name="f22" fmla="*/ f20 1 718837"/>
                <a:gd name="f23" fmla="*/ f19 1 6051062"/>
                <a:gd name="f24" fmla="*/ 119809 f20 1"/>
                <a:gd name="f25" fmla="*/ 0 f19 1"/>
                <a:gd name="f26" fmla="*/ 599028 f20 1"/>
                <a:gd name="f27" fmla="*/ 718837 f20 1"/>
                <a:gd name="f28" fmla="*/ 119809 f19 1"/>
                <a:gd name="f29" fmla="*/ 6051062 f19 1"/>
                <a:gd name="f30" fmla="*/ 0 f20 1"/>
                <a:gd name="f31" fmla="*/ f21 1 f2"/>
                <a:gd name="f32" fmla="*/ f24 1 718837"/>
                <a:gd name="f33" fmla="*/ f25 1 6051062"/>
                <a:gd name="f34" fmla="*/ f26 1 718837"/>
                <a:gd name="f35" fmla="*/ f27 1 718837"/>
                <a:gd name="f36" fmla="*/ f28 1 6051062"/>
                <a:gd name="f37" fmla="*/ f29 1 6051062"/>
                <a:gd name="f38" fmla="*/ f30 1 718837"/>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718837" h="6051062">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chemeClr val="accent6">
                <a:lumMod val="60000"/>
                <a:lumOff val="40000"/>
              </a:schemeClr>
            </a:solidFill>
            <a:ln w="12600" cap="flat">
              <a:solidFill>
                <a:srgbClr val="CFD5EA">
                  <a:alpha val="90000"/>
                </a:srgbClr>
              </a:solidFill>
              <a:prstDash val="solid"/>
              <a:miter/>
            </a:ln>
          </p:spPr>
          <p:txBody>
            <a:bodyPr vert="horz" wrap="square" lIns="247683" tIns="158758" rIns="282604" bIns="158758"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358" marR="0" lvl="1" indent="-171358" algn="ctr" defTabSz="914400"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fr-FR" b="0" i="0" u="none" strike="noStrike" kern="1200" cap="none" spc="0" baseline="0" dirty="0">
                  <a:solidFill>
                    <a:srgbClr val="000000"/>
                  </a:solidFill>
                  <a:uFillTx/>
                  <a:ea typeface="Times New Roman" pitchFamily="18"/>
                  <a:cs typeface="Arial" panose="020B0604020202020204" pitchFamily="34" charset="0"/>
                </a:rPr>
                <a:t>   Ne pas dépasser </a:t>
              </a:r>
              <a:r>
                <a:rPr lang="fr-FR" b="0" i="0" u="sng" strike="noStrike" kern="1200" cap="none" spc="0" baseline="0" dirty="0">
                  <a:solidFill>
                    <a:srgbClr val="000000"/>
                  </a:solidFill>
                  <a:uFillTx/>
                  <a:ea typeface="Times New Roman" pitchFamily="18"/>
                  <a:cs typeface="Arial" panose="020B0604020202020204" pitchFamily="34" charset="0"/>
                </a:rPr>
                <a:t>la moitié de la consommation </a:t>
              </a:r>
              <a:r>
                <a:rPr lang="fr-FR" b="0" i="0" u="none" strike="noStrike" kern="1200" cap="none" spc="0" baseline="0" dirty="0">
                  <a:solidFill>
                    <a:srgbClr val="000000"/>
                  </a:solidFill>
                  <a:uFillTx/>
                  <a:ea typeface="Times New Roman" pitchFamily="18"/>
                  <a:cs typeface="Arial" panose="020B0604020202020204" pitchFamily="34" charset="0"/>
                </a:rPr>
                <a:t>d’espaces naturels, agricoles et forestiers observée entre 2011 et 2021 (création ou extension d’espaces urbanisés).</a:t>
              </a:r>
            </a:p>
          </p:txBody>
        </p:sp>
        <p:sp>
          <p:nvSpPr>
            <p:cNvPr id="10" name="Forme libre : forme 9">
              <a:extLst>
                <a:ext uri="{FF2B5EF4-FFF2-40B4-BE49-F238E27FC236}">
                  <a16:creationId xmlns:a16="http://schemas.microsoft.com/office/drawing/2014/main" id="{11F957F4-0BC2-4EAA-A43D-0CF00FECD9FB}"/>
                </a:ext>
              </a:extLst>
            </p:cNvPr>
            <p:cNvSpPr/>
            <p:nvPr/>
          </p:nvSpPr>
          <p:spPr>
            <a:xfrm>
              <a:off x="961921" y="3024003"/>
              <a:ext cx="2136952" cy="715316"/>
            </a:xfrm>
            <a:custGeom>
              <a:avLst/>
              <a:gdLst>
                <a:gd name="f0" fmla="val 10800000"/>
                <a:gd name="f1" fmla="val 5400000"/>
                <a:gd name="f2" fmla="val 180"/>
                <a:gd name="f3" fmla="val w"/>
                <a:gd name="f4" fmla="val h"/>
                <a:gd name="f5" fmla="val 0"/>
                <a:gd name="f6" fmla="val 2123998"/>
                <a:gd name="f7" fmla="val 715303"/>
                <a:gd name="f8" fmla="val 119220"/>
                <a:gd name="f9" fmla="val 53377"/>
                <a:gd name="f10" fmla="val 2004778"/>
                <a:gd name="f11" fmla="val 2070621"/>
                <a:gd name="f12" fmla="val 596083"/>
                <a:gd name="f13" fmla="val 661926"/>
                <a:gd name="f14" fmla="+- 0 0 0"/>
                <a:gd name="f15" fmla="*/ f3 1 2123998"/>
                <a:gd name="f16" fmla="*/ f4 1 715303"/>
                <a:gd name="f17" fmla="+- f7 0 f5"/>
                <a:gd name="f18" fmla="+- f6 0 f5"/>
                <a:gd name="f19" fmla="*/ f14 f0 1"/>
                <a:gd name="f20" fmla="*/ f18 1 2123998"/>
                <a:gd name="f21" fmla="*/ f17 1 715303"/>
                <a:gd name="f22" fmla="*/ 0 f18 1"/>
                <a:gd name="f23" fmla="*/ 119220 f17 1"/>
                <a:gd name="f24" fmla="*/ 119220 f18 1"/>
                <a:gd name="f25" fmla="*/ 0 f17 1"/>
                <a:gd name="f26" fmla="*/ 2004778 f18 1"/>
                <a:gd name="f27" fmla="*/ 2123998 f18 1"/>
                <a:gd name="f28" fmla="*/ 596083 f17 1"/>
                <a:gd name="f29" fmla="*/ 715303 f17 1"/>
                <a:gd name="f30" fmla="*/ f19 1 f2"/>
                <a:gd name="f31" fmla="*/ f22 1 2123998"/>
                <a:gd name="f32" fmla="*/ f23 1 715303"/>
                <a:gd name="f33" fmla="*/ f24 1 2123998"/>
                <a:gd name="f34" fmla="*/ f25 1 715303"/>
                <a:gd name="f35" fmla="*/ f26 1 2123998"/>
                <a:gd name="f36" fmla="*/ f27 1 2123998"/>
                <a:gd name="f37" fmla="*/ f28 1 715303"/>
                <a:gd name="f38" fmla="*/ f29 1 71530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23998" h="71530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BBD36"/>
            </a:solidFill>
            <a:ln w="12600" cap="flat">
              <a:solidFill>
                <a:srgbClr val="FFFFFF"/>
              </a:solidFill>
              <a:prstDash val="solid"/>
              <a:miter/>
            </a:ln>
          </p:spPr>
          <p:txBody>
            <a:bodyPr vert="horz" wrap="square" lIns="103683" tIns="69119" rIns="103683" bIns="69119"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sng" strike="noStrike" kern="1200" cap="none" spc="0" baseline="0">
                  <a:solidFill>
                    <a:srgbClr val="FFFFFF"/>
                  </a:solidFill>
                  <a:uFillTx/>
                  <a:ea typeface="Microsoft YaHei" pitchFamily="2"/>
                  <a:cs typeface="Arial" panose="020B0604020202020204" pitchFamily="34" charset="0"/>
                </a:rPr>
                <a:t>2021/2031</a:t>
              </a:r>
            </a:p>
          </p:txBody>
        </p:sp>
      </p:grpSp>
      <p:sp>
        <p:nvSpPr>
          <p:cNvPr id="22" name="ZoneTexte 2">
            <a:extLst>
              <a:ext uri="{FF2B5EF4-FFF2-40B4-BE49-F238E27FC236}">
                <a16:creationId xmlns:a16="http://schemas.microsoft.com/office/drawing/2014/main" id="{195B2642-83B7-4324-8383-FED0E60D3716}"/>
              </a:ext>
            </a:extLst>
          </p:cNvPr>
          <p:cNvSpPr txBox="1"/>
          <p:nvPr/>
        </p:nvSpPr>
        <p:spPr>
          <a:xfrm>
            <a:off x="1015365" y="1976815"/>
            <a:ext cx="677909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accent2"/>
                </a:solidFill>
              </a:rPr>
              <a:t>Période de référence 2011-2021</a:t>
            </a:r>
          </a:p>
          <a:p>
            <a:pPr marL="285750" indent="-285750" algn="ctr">
              <a:buFontTx/>
              <a:buChar char="-"/>
            </a:pPr>
            <a:endParaRPr lang="fr-FR" dirty="0"/>
          </a:p>
        </p:txBody>
      </p:sp>
      <p:sp>
        <p:nvSpPr>
          <p:cNvPr id="2" name="Rectangle 1">
            <a:extLst>
              <a:ext uri="{FF2B5EF4-FFF2-40B4-BE49-F238E27FC236}">
                <a16:creationId xmlns:a16="http://schemas.microsoft.com/office/drawing/2014/main" id="{4D57398B-E884-47BC-B5FD-91DA85AF68ED}"/>
              </a:ext>
            </a:extLst>
          </p:cNvPr>
          <p:cNvSpPr/>
          <p:nvPr/>
        </p:nvSpPr>
        <p:spPr>
          <a:xfrm>
            <a:off x="552870" y="3984319"/>
            <a:ext cx="3090477" cy="523220"/>
          </a:xfrm>
          <a:prstGeom prst="rect">
            <a:avLst/>
          </a:prstGeom>
        </p:spPr>
        <p:txBody>
          <a:bodyPr wrap="square">
            <a:spAutoFit/>
          </a:bodyPr>
          <a:lstStyle/>
          <a:p>
            <a:pPr algn="ctr"/>
            <a:r>
              <a:rPr lang="fr-FR" sz="1400" b="1" dirty="0">
                <a:solidFill>
                  <a:schemeClr val="tx1">
                    <a:lumMod val="50000"/>
                    <a:lumOff val="50000"/>
                  </a:schemeClr>
                </a:solidFill>
              </a:rPr>
              <a:t>Chiffres issus du portail de l’artificialisation (données CEREMA)</a:t>
            </a:r>
          </a:p>
        </p:txBody>
      </p:sp>
    </p:spTree>
    <p:extLst>
      <p:ext uri="{BB962C8B-B14F-4D97-AF65-F5344CB8AC3E}">
        <p14:creationId xmlns:p14="http://schemas.microsoft.com/office/powerpoint/2010/main" val="379662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16</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1107996"/>
          </a:xfrm>
          <a:prstGeom prst="rect">
            <a:avLst/>
          </a:prstGeom>
        </p:spPr>
        <p:txBody>
          <a:bodyPr wrap="square">
            <a:spAutoFit/>
          </a:bodyPr>
          <a:lstStyle/>
          <a:p>
            <a:pPr marL="457200" indent="-457200" algn="just">
              <a:buFont typeface="+mj-lt"/>
              <a:buAutoNum type="arabicParenR" startAt="3"/>
            </a:pPr>
            <a:r>
              <a:rPr lang="fr-FR" sz="2200" b="1" dirty="0">
                <a:solidFill>
                  <a:srgbClr val="0092D8"/>
                </a:solidFill>
                <a:latin typeface="Open Sans Semibold" panose="020B0706030804020204" pitchFamily="34" charset="0"/>
              </a:rPr>
              <a:t>Prévenir les incidences de la crise climatique, réduire la vulnérabilité aux aléas naturels et renforcer la résilience du territoire, particulièrement sur le littoral</a:t>
            </a:r>
          </a:p>
        </p:txBody>
      </p:sp>
      <p:sp>
        <p:nvSpPr>
          <p:cNvPr id="4" name="ZoneTexte 3">
            <a:extLst>
              <a:ext uri="{FF2B5EF4-FFF2-40B4-BE49-F238E27FC236}">
                <a16:creationId xmlns:a16="http://schemas.microsoft.com/office/drawing/2014/main" id="{5F3BDCA9-F706-8E1C-51E2-FD467E0B7C28}"/>
              </a:ext>
            </a:extLst>
          </p:cNvPr>
          <p:cNvSpPr txBox="1"/>
          <p:nvPr/>
        </p:nvSpPr>
        <p:spPr>
          <a:xfrm>
            <a:off x="323528" y="2160732"/>
            <a:ext cx="5040560" cy="2585323"/>
          </a:xfrm>
          <a:prstGeom prst="rect">
            <a:avLst/>
          </a:prstGeom>
          <a:noFill/>
        </p:spPr>
        <p:txBody>
          <a:bodyPr wrap="square">
            <a:spAutoFit/>
          </a:bodyPr>
          <a:lstStyle/>
          <a:p>
            <a:pPr marL="342900" indent="-342900" algn="just">
              <a:buFont typeface="Arial" panose="020B0604020202020204" pitchFamily="34" charset="0"/>
              <a:buChar char="•"/>
            </a:pPr>
            <a:r>
              <a:rPr lang="fr-FR" dirty="0"/>
              <a:t>Limiter l’urbanisation et adapter l’aménagement des secteurs déjà urbanisés dans les zones à risques </a:t>
            </a:r>
          </a:p>
          <a:p>
            <a:pPr marL="342900" indent="-342900" algn="just">
              <a:buFont typeface="Arial" panose="020B0604020202020204" pitchFamily="34" charset="0"/>
              <a:buChar char="•"/>
            </a:pPr>
            <a:r>
              <a:rPr lang="fr-FR" dirty="0"/>
              <a:t>Minimiser les nuisances et préserver la santé </a:t>
            </a:r>
          </a:p>
          <a:p>
            <a:pPr marL="342900" indent="-342900" algn="just">
              <a:buFont typeface="Arial" panose="020B0604020202020204" pitchFamily="34" charset="0"/>
              <a:buChar char="•"/>
            </a:pPr>
            <a:r>
              <a:rPr lang="fr-FR" dirty="0"/>
              <a:t>Prendre en compte et limiter la vulnérabilité du territoire face aux risques hydriques et hydrauliques</a:t>
            </a:r>
          </a:p>
          <a:p>
            <a:pPr marL="342900" indent="-342900" algn="just">
              <a:buFont typeface="Arial" panose="020B0604020202020204" pitchFamily="34" charset="0"/>
              <a:buChar char="•"/>
            </a:pPr>
            <a:r>
              <a:rPr lang="fr-FR" dirty="0"/>
              <a:t>Agir pour la résilience et la recomposition du littoral</a:t>
            </a:r>
          </a:p>
        </p:txBody>
      </p:sp>
      <p:pic>
        <p:nvPicPr>
          <p:cNvPr id="6" name="Image 5">
            <a:extLst>
              <a:ext uri="{FF2B5EF4-FFF2-40B4-BE49-F238E27FC236}">
                <a16:creationId xmlns:a16="http://schemas.microsoft.com/office/drawing/2014/main" id="{5844704D-D1A5-CA2B-B4AC-A30F5D307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2307" y="2249427"/>
            <a:ext cx="3096067" cy="2053797"/>
          </a:xfrm>
          <a:prstGeom prst="round2DiagRect">
            <a:avLst>
              <a:gd name="adj1" fmla="val 16667"/>
              <a:gd name="adj2" fmla="val 5018"/>
            </a:avLst>
          </a:prstGeom>
          <a:ln>
            <a:noFill/>
          </a:ln>
          <a:effectLst>
            <a:outerShdw blurRad="254000" algn="tl" rotWithShape="0">
              <a:srgbClr val="000000">
                <a:alpha val="43000"/>
              </a:srgbClr>
            </a:outerShdw>
          </a:effectLst>
        </p:spPr>
      </p:pic>
      <p:graphicFrame>
        <p:nvGraphicFramePr>
          <p:cNvPr id="7" name="Tableau 6">
            <a:extLst>
              <a:ext uri="{FF2B5EF4-FFF2-40B4-BE49-F238E27FC236}">
                <a16:creationId xmlns:a16="http://schemas.microsoft.com/office/drawing/2014/main" id="{ACC597F6-696C-66F1-723E-D14348018DFA}"/>
              </a:ext>
            </a:extLst>
          </p:cNvPr>
          <p:cNvGraphicFramePr>
            <a:graphicFrameLocks noGrp="1"/>
          </p:cNvGraphicFramePr>
          <p:nvPr>
            <p:extLst>
              <p:ext uri="{D42A27DB-BD31-4B8C-83A1-F6EECF244321}">
                <p14:modId xmlns:p14="http://schemas.microsoft.com/office/powerpoint/2010/main" val="459112620"/>
              </p:ext>
            </p:extLst>
          </p:nvPr>
        </p:nvGraphicFramePr>
        <p:xfrm>
          <a:off x="3205939" y="4618916"/>
          <a:ext cx="5647955" cy="1703215"/>
        </p:xfrm>
        <a:graphic>
          <a:graphicData uri="http://schemas.openxmlformats.org/drawingml/2006/table">
            <a:tbl>
              <a:tblPr firstRow="1" firstCol="1" bandRow="1"/>
              <a:tblGrid>
                <a:gridCol w="5647955">
                  <a:extLst>
                    <a:ext uri="{9D8B030D-6E8A-4147-A177-3AD203B41FA5}">
                      <a16:colId xmlns:a16="http://schemas.microsoft.com/office/drawing/2014/main" val="289190857"/>
                    </a:ext>
                  </a:extLst>
                </a:gridCol>
              </a:tblGrid>
              <a:tr h="303771">
                <a:tc>
                  <a:txBody>
                    <a:bodyPr/>
                    <a:lstStyle/>
                    <a:p>
                      <a:pPr algn="just">
                        <a:lnSpc>
                          <a:spcPct val="115000"/>
                        </a:lnSpc>
                        <a:spcAft>
                          <a:spcPts val="1000"/>
                        </a:spcAft>
                      </a:pPr>
                      <a:r>
                        <a:rPr lang="fr-FR" sz="1400" b="1" dirty="0">
                          <a:ln w="11113" cap="flat" cmpd="sng" algn="ctr">
                            <a:solidFill>
                              <a:srgbClr val="4BACC6"/>
                            </a:solidFill>
                            <a:prstDash val="solid"/>
                            <a:round/>
                          </a:ln>
                          <a:solidFill>
                            <a:srgbClr val="E5B8B7"/>
                          </a:solidFill>
                          <a:effectLst/>
                          <a:latin typeface="Open Sans SemiBold" panose="020B0706030804020204" pitchFamily="34" charset="0"/>
                          <a:ea typeface="Calibri" panose="020F0502020204030204" pitchFamily="34" charset="0"/>
                          <a:cs typeface="Times New Roman" panose="02020603050405020304" pitchFamily="18" charset="0"/>
                        </a:rPr>
                        <a:t>CAS DES ZONES DE RECOMPOSITION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AEEF3"/>
                    </a:solidFill>
                  </a:tcPr>
                </a:tc>
                <a:extLst>
                  <a:ext uri="{0D108BD9-81ED-4DB2-BD59-A6C34878D82A}">
                    <a16:rowId xmlns:a16="http://schemas.microsoft.com/office/drawing/2014/main" val="1884964590"/>
                  </a:ext>
                </a:extLst>
              </a:tr>
              <a:tr h="1399444">
                <a:tc>
                  <a:txBody>
                    <a:bodyPr/>
                    <a:lstStyle/>
                    <a:p>
                      <a:pPr algn="just">
                        <a:lnSpc>
                          <a:spcPct val="115000"/>
                        </a:lnSpc>
                        <a:spcAft>
                          <a:spcPts val="600"/>
                        </a:spcAft>
                      </a:pPr>
                      <a:r>
                        <a:rPr lang="fr-FR" sz="1400" b="1"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Les zones de recomposition </a:t>
                      </a:r>
                      <a:r>
                        <a:rPr lang="fr-FR" sz="1400" b="1"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400" b="1"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priorité aux sites en renouvellement urbain </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fr-FR" sz="14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Dans le cas des exploitations agricoles : </a:t>
                      </a:r>
                    </a:p>
                    <a:p>
                      <a:pPr marL="171450" indent="-171450" algn="just">
                        <a:lnSpc>
                          <a:spcPct val="115000"/>
                        </a:lnSpc>
                        <a:spcAft>
                          <a:spcPts val="600"/>
                        </a:spcAft>
                        <a:buFont typeface="Arial" panose="020B0604020202020204" pitchFamily="34" charset="0"/>
                        <a:buChar char="•"/>
                      </a:pPr>
                      <a:r>
                        <a:rPr lang="fr-FR" sz="14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Recomposition en favorisant l’adaptation du bâti </a:t>
                      </a:r>
                    </a:p>
                    <a:p>
                      <a:pPr marL="171450" indent="-171450" algn="just">
                        <a:lnSpc>
                          <a:spcPct val="115000"/>
                        </a:lnSpc>
                        <a:spcAft>
                          <a:spcPts val="600"/>
                        </a:spcAft>
                        <a:buFont typeface="Arial" panose="020B0604020202020204" pitchFamily="34" charset="0"/>
                        <a:buChar char="•"/>
                      </a:pPr>
                      <a:r>
                        <a:rPr lang="fr-FR" sz="14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Si aucune alternative possible : évaluation au cas par cas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DAEEF3"/>
                    </a:solidFill>
                  </a:tcPr>
                </a:tc>
                <a:extLst>
                  <a:ext uri="{0D108BD9-81ED-4DB2-BD59-A6C34878D82A}">
                    <a16:rowId xmlns:a16="http://schemas.microsoft.com/office/drawing/2014/main" val="3854680701"/>
                  </a:ext>
                </a:extLst>
              </a:tr>
            </a:tbl>
          </a:graphicData>
        </a:graphic>
      </p:graphicFrame>
    </p:spTree>
    <p:extLst>
      <p:ext uri="{BB962C8B-B14F-4D97-AF65-F5344CB8AC3E}">
        <p14:creationId xmlns:p14="http://schemas.microsoft.com/office/powerpoint/2010/main" val="4045191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2886" y="0"/>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8">
            <a:extLst>
              <a:ext uri="{FF2B5EF4-FFF2-40B4-BE49-F238E27FC236}">
                <a16:creationId xmlns:a16="http://schemas.microsoft.com/office/drawing/2014/main" id="{B8CFBC1D-1FEB-276A-A3DC-774C7BAB44A5}"/>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17</a:t>
            </a:fld>
            <a:endParaRPr lang="fr-FR" dirty="0"/>
          </a:p>
        </p:txBody>
      </p:sp>
      <p:sp>
        <p:nvSpPr>
          <p:cNvPr id="2" name="ZoneTexte 1">
            <a:extLst>
              <a:ext uri="{FF2B5EF4-FFF2-40B4-BE49-F238E27FC236}">
                <a16:creationId xmlns:a16="http://schemas.microsoft.com/office/drawing/2014/main" id="{DF4A26A0-983B-493F-9F09-A8F07FA561ED}"/>
              </a:ext>
            </a:extLst>
          </p:cNvPr>
          <p:cNvSpPr txBox="1"/>
          <p:nvPr/>
        </p:nvSpPr>
        <p:spPr>
          <a:xfrm>
            <a:off x="558030" y="831032"/>
            <a:ext cx="8064896" cy="5478423"/>
          </a:xfrm>
          <a:prstGeom prst="rect">
            <a:avLst/>
          </a:prstGeom>
          <a:noFill/>
        </p:spPr>
        <p:txBody>
          <a:bodyPr wrap="square" rtlCol="0">
            <a:spAutoFit/>
          </a:bodyPr>
          <a:lstStyle/>
          <a:p>
            <a:endParaRPr lang="fr-FR" sz="1600" dirty="0">
              <a:latin typeface="Calibri" panose="020F0502020204030204" pitchFamily="34" charset="0"/>
              <a:cs typeface="Times New Roman" panose="02020603050405020304" pitchFamily="18" charset="0"/>
            </a:endParaRPr>
          </a:p>
          <a:p>
            <a:pPr algn="ctr"/>
            <a:r>
              <a:rPr lang="fr-FR" sz="2800" b="1" dirty="0">
                <a:latin typeface="Calibri" panose="020F0502020204030204" pitchFamily="34" charset="0"/>
                <a:cs typeface="Times New Roman" panose="02020603050405020304" pitchFamily="18" charset="0"/>
              </a:rPr>
              <a:t>AXE 2 - Repositionner Coutances mer et bocage dans les dynamiques territoriales du Centre-Ouest Manche, proposer un maillage équilibre du territoire et affirmer le rôle stratégique de la ville de Coutances</a:t>
            </a:r>
          </a:p>
          <a:p>
            <a:pPr algn="ctr"/>
            <a:endParaRPr lang="fr-FR"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4) Repenser les mobilités pour faciliter les liaisons inter et intra territoriales </a:t>
            </a:r>
          </a:p>
          <a:p>
            <a:pPr marL="742950" lvl="1" indent="-285750">
              <a:buFont typeface="Arial" panose="020B0604020202020204" pitchFamily="34" charset="0"/>
              <a:buChar char="•"/>
            </a:pPr>
            <a:endParaRPr lang="fr-FR" sz="22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5) Accompagner le développement économique et anticiper ses dynamiques de mutation</a:t>
            </a:r>
          </a:p>
          <a:p>
            <a:pPr marL="742950" lvl="1" indent="-285750">
              <a:buFont typeface="Arial" panose="020B0604020202020204" pitchFamily="34" charset="0"/>
              <a:buChar char="•"/>
            </a:pPr>
            <a:endParaRPr lang="fr-FR" sz="22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6) Développer une politique d’aménagement équilibrée valorisant la proximité</a:t>
            </a:r>
          </a:p>
        </p:txBody>
      </p:sp>
    </p:spTree>
    <p:extLst>
      <p:ext uri="{BB962C8B-B14F-4D97-AF65-F5344CB8AC3E}">
        <p14:creationId xmlns:p14="http://schemas.microsoft.com/office/powerpoint/2010/main" val="1377643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18</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2215991"/>
          </a:xfrm>
          <a:prstGeom prst="rect">
            <a:avLst/>
          </a:prstGeom>
        </p:spPr>
        <p:txBody>
          <a:bodyPr wrap="square">
            <a:spAutoFit/>
          </a:bodyPr>
          <a:lstStyle/>
          <a:p>
            <a:pPr marL="457200" indent="-457200" algn="just">
              <a:buFont typeface="+mj-lt"/>
              <a:buAutoNum type="arabicParenR" startAt="4"/>
            </a:pPr>
            <a:r>
              <a:rPr lang="fr-FR" sz="2200" b="1" dirty="0">
                <a:solidFill>
                  <a:srgbClr val="0092D8"/>
                </a:solidFill>
                <a:latin typeface="Open Sans Semibold" panose="020B0706030804020204" pitchFamily="34" charset="0"/>
              </a:rPr>
              <a:t>Repenser les mobilités pour faciliter les liaisons inter et intra territoriales</a:t>
            </a:r>
          </a:p>
          <a:p>
            <a:pPr marL="914400" lvl="1" indent="-457200">
              <a:buAutoNum type="arabicParenR"/>
            </a:pPr>
            <a:endParaRPr lang="fr-FR" sz="2200" b="1" dirty="0">
              <a:solidFill>
                <a:srgbClr val="0092D8"/>
              </a:solidFill>
              <a:latin typeface="Open Sans Semibold" panose="020B0706030804020204" pitchFamily="34" charset="0"/>
            </a:endParaRPr>
          </a:p>
          <a:p>
            <a:pPr marL="800100" lvl="1" indent="-342900" algn="just">
              <a:buFont typeface="Arial" panose="020B0604020202020204" pitchFamily="34" charset="0"/>
              <a:buChar char="•"/>
            </a:pPr>
            <a:r>
              <a:rPr lang="fr-FR" dirty="0"/>
              <a:t>Adapter le maillage territorial </a:t>
            </a:r>
          </a:p>
          <a:p>
            <a:pPr marL="800100" lvl="1" indent="-342900" algn="just">
              <a:buFont typeface="Arial" panose="020B0604020202020204" pitchFamily="34" charset="0"/>
              <a:buChar char="•"/>
            </a:pPr>
            <a:r>
              <a:rPr lang="fr-FR" dirty="0"/>
              <a:t>Développer des alternatives à la voiture individuelle et thermique</a:t>
            </a:r>
          </a:p>
          <a:p>
            <a:pPr marL="800100" lvl="1" indent="-342900" algn="just">
              <a:buFont typeface="Arial" panose="020B0604020202020204" pitchFamily="34" charset="0"/>
              <a:buChar char="•"/>
            </a:pPr>
            <a:r>
              <a:rPr lang="fr-FR" dirty="0"/>
              <a:t>Participer au développement économique en accompagnant les mobilités professionnelles et touristiques</a:t>
            </a:r>
          </a:p>
        </p:txBody>
      </p:sp>
      <p:pic>
        <p:nvPicPr>
          <p:cNvPr id="2" name="Image 1">
            <a:extLst>
              <a:ext uri="{FF2B5EF4-FFF2-40B4-BE49-F238E27FC236}">
                <a16:creationId xmlns:a16="http://schemas.microsoft.com/office/drawing/2014/main" id="{E516F670-C34B-6E03-B208-E99306AA2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75767" y="3717033"/>
            <a:ext cx="3456382" cy="1728191"/>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4" name="Image 3">
            <a:extLst>
              <a:ext uri="{FF2B5EF4-FFF2-40B4-BE49-F238E27FC236}">
                <a16:creationId xmlns:a16="http://schemas.microsoft.com/office/drawing/2014/main" id="{B72FD911-5E8D-F9EB-C9FA-77A34F5C33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35"/>
          <a:stretch/>
        </p:blipFill>
        <p:spPr bwMode="auto">
          <a:xfrm>
            <a:off x="3804962" y="3689142"/>
            <a:ext cx="5063271" cy="1786437"/>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4582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19</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1107996"/>
          </a:xfrm>
          <a:prstGeom prst="rect">
            <a:avLst/>
          </a:prstGeom>
        </p:spPr>
        <p:txBody>
          <a:bodyPr wrap="square">
            <a:spAutoFit/>
          </a:bodyPr>
          <a:lstStyle/>
          <a:p>
            <a:pPr marL="457200" indent="-457200" algn="just">
              <a:buFont typeface="+mj-lt"/>
              <a:buAutoNum type="arabicParenR" startAt="5"/>
            </a:pPr>
            <a:r>
              <a:rPr lang="fr-FR" sz="2200" b="1" dirty="0">
                <a:solidFill>
                  <a:srgbClr val="0092D8"/>
                </a:solidFill>
                <a:latin typeface="Open Sans Semibold" panose="020B0706030804020204" pitchFamily="34" charset="0"/>
              </a:rPr>
              <a:t>Accompagner le développement économique et anticiper ses dynamiques de mutation</a:t>
            </a:r>
          </a:p>
          <a:p>
            <a:pPr lvl="1"/>
            <a:endParaRPr lang="fr-FR" sz="2200" b="1" dirty="0">
              <a:solidFill>
                <a:srgbClr val="0092D8"/>
              </a:solidFill>
              <a:latin typeface="Open Sans Semibold" panose="020B0706030804020204" pitchFamily="34" charset="0"/>
            </a:endParaRPr>
          </a:p>
        </p:txBody>
      </p:sp>
      <p:sp>
        <p:nvSpPr>
          <p:cNvPr id="4" name="ZoneTexte 3">
            <a:extLst>
              <a:ext uri="{FF2B5EF4-FFF2-40B4-BE49-F238E27FC236}">
                <a16:creationId xmlns:a16="http://schemas.microsoft.com/office/drawing/2014/main" id="{44377C6F-1646-5554-2417-2E50591288E6}"/>
              </a:ext>
            </a:extLst>
          </p:cNvPr>
          <p:cNvSpPr txBox="1"/>
          <p:nvPr/>
        </p:nvSpPr>
        <p:spPr>
          <a:xfrm>
            <a:off x="323529" y="1923719"/>
            <a:ext cx="4248471" cy="3570208"/>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fr-FR" dirty="0"/>
              <a:t>Accompagner un développement économique équilibré et performant tout en encourageant l’économie sociale, solidaire et circulaire </a:t>
            </a:r>
          </a:p>
          <a:p>
            <a:pPr marL="342900" indent="-342900" algn="just">
              <a:spcAft>
                <a:spcPts val="600"/>
              </a:spcAft>
              <a:buFont typeface="Arial" panose="020B0604020202020204" pitchFamily="34" charset="0"/>
              <a:buChar char="•"/>
            </a:pPr>
            <a:r>
              <a:rPr lang="fr-FR" dirty="0"/>
              <a:t>Promouvoir un développement et une gestion durables des zones d’activités, encourager la requalification et l’intégration environnementale et paysagère </a:t>
            </a:r>
          </a:p>
          <a:p>
            <a:pPr marL="342900" indent="-342900" algn="just">
              <a:spcAft>
                <a:spcPts val="600"/>
              </a:spcAft>
              <a:buFont typeface="Arial" panose="020B0604020202020204" pitchFamily="34" charset="0"/>
              <a:buChar char="•"/>
            </a:pPr>
            <a:r>
              <a:rPr lang="fr-FR" dirty="0"/>
              <a:t>Accompagner les activités isolées, les commerces des centralités et de proximité à se développer </a:t>
            </a:r>
          </a:p>
        </p:txBody>
      </p:sp>
      <p:pic>
        <p:nvPicPr>
          <p:cNvPr id="8" name="Image 7" descr="S&amp;#39;implanter à Coutances - Les Zones d&amp;#39;Activité coutançaises">
            <a:extLst>
              <a:ext uri="{FF2B5EF4-FFF2-40B4-BE49-F238E27FC236}">
                <a16:creationId xmlns:a16="http://schemas.microsoft.com/office/drawing/2014/main" id="{30E5AFFF-F664-0216-64CB-1B83D039A8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1923719"/>
            <a:ext cx="4306652" cy="1933669"/>
          </a:xfrm>
          <a:prstGeom prst="round2DiagRect">
            <a:avLst>
              <a:gd name="adj1" fmla="val 16667"/>
              <a:gd name="adj2" fmla="val 0"/>
            </a:avLst>
          </a:prstGeom>
          <a:ln>
            <a:noFill/>
          </a:ln>
          <a:effectLst>
            <a:outerShdw blurRad="254000" algn="tl" rotWithShape="0">
              <a:srgbClr val="000000">
                <a:alpha val="43000"/>
              </a:srgbClr>
            </a:outerShdw>
          </a:effectLst>
        </p:spPr>
      </p:pic>
      <p:sp>
        <p:nvSpPr>
          <p:cNvPr id="10" name="ZoneTexte 9">
            <a:extLst>
              <a:ext uri="{FF2B5EF4-FFF2-40B4-BE49-F238E27FC236}">
                <a16:creationId xmlns:a16="http://schemas.microsoft.com/office/drawing/2014/main" id="{617A93DE-D45C-EA3C-CC68-BB0FE5D32BCB}"/>
              </a:ext>
            </a:extLst>
          </p:cNvPr>
          <p:cNvSpPr txBox="1"/>
          <p:nvPr/>
        </p:nvSpPr>
        <p:spPr>
          <a:xfrm>
            <a:off x="4997135" y="4659695"/>
            <a:ext cx="3744415" cy="1029256"/>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kumimoji="0" lang="fr-FR"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Le potentiel dédié pour le développement est de </a:t>
            </a:r>
            <a:r>
              <a:rPr kumimoji="0" lang="fr-FR" b="1" i="0" u="sng"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50 ha</a:t>
            </a:r>
            <a:r>
              <a:rPr kumimoji="0" lang="fr-FR" i="0"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a:t>
            </a:r>
            <a:r>
              <a:rPr kumimoji="0" lang="fr-FR"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en extension des zones actuelles</a:t>
            </a:r>
            <a:endParaRPr kumimoji="0" lang="fr-FR"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8096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0" y="0"/>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dirty="0">
                <a:solidFill>
                  <a:schemeClr val="bg1"/>
                </a:solidFill>
              </a:rPr>
              <a:t>Au programme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a:t>
            </a:fld>
            <a:endParaRPr lang="fr-FR" dirty="0"/>
          </a:p>
        </p:txBody>
      </p:sp>
      <p:sp>
        <p:nvSpPr>
          <p:cNvPr id="2" name="ZoneTexte 1">
            <a:extLst>
              <a:ext uri="{FF2B5EF4-FFF2-40B4-BE49-F238E27FC236}">
                <a16:creationId xmlns:a16="http://schemas.microsoft.com/office/drawing/2014/main" id="{EA44F6C5-38BC-4F81-9BCF-0687450A574E}"/>
              </a:ext>
            </a:extLst>
          </p:cNvPr>
          <p:cNvSpPr txBox="1"/>
          <p:nvPr/>
        </p:nvSpPr>
        <p:spPr>
          <a:xfrm>
            <a:off x="961256" y="1412776"/>
            <a:ext cx="7488832" cy="2677656"/>
          </a:xfrm>
          <a:prstGeom prst="rect">
            <a:avLst/>
          </a:prstGeom>
          <a:noFill/>
        </p:spPr>
        <p:txBody>
          <a:bodyPr wrap="square" rtlCol="0">
            <a:spAutoFit/>
          </a:bodyPr>
          <a:lstStyle/>
          <a:p>
            <a:endParaRPr lang="fr-FR" sz="2400" b="1" i="1" dirty="0">
              <a:solidFill>
                <a:schemeClr val="accent5"/>
              </a:solidFill>
            </a:endParaRPr>
          </a:p>
          <a:p>
            <a:pPr marL="800100" lvl="1" indent="-342900">
              <a:buFont typeface="Arial" panose="020B0604020202020204" pitchFamily="34" charset="0"/>
              <a:buChar char="•"/>
            </a:pPr>
            <a:r>
              <a:rPr lang="fr-FR" sz="2400" b="1" dirty="0"/>
              <a:t>Feuille de route des démarches de planification</a:t>
            </a:r>
          </a:p>
          <a:p>
            <a:pPr lvl="1"/>
            <a:endParaRPr lang="fr-FR" sz="2400" b="1" dirty="0"/>
          </a:p>
          <a:p>
            <a:pPr marL="800100" lvl="1" indent="-342900">
              <a:buFont typeface="Arial" panose="020B0604020202020204" pitchFamily="34" charset="0"/>
              <a:buChar char="•"/>
            </a:pPr>
            <a:r>
              <a:rPr lang="fr-FR" sz="2400" b="1" dirty="0"/>
              <a:t>Présentation du PADD</a:t>
            </a:r>
          </a:p>
          <a:p>
            <a:pPr lvl="1"/>
            <a:endParaRPr lang="fr-FR" sz="2400" b="1" dirty="0"/>
          </a:p>
          <a:p>
            <a:pPr marL="742950" lvl="1" indent="-285750">
              <a:buFont typeface="Arial" panose="020B0604020202020204" pitchFamily="34" charset="0"/>
              <a:buChar char="•"/>
            </a:pPr>
            <a:r>
              <a:rPr lang="fr-FR" sz="2400" b="1" dirty="0"/>
              <a:t>Echange et débat autour du PADD</a:t>
            </a:r>
          </a:p>
          <a:p>
            <a:pPr lvl="1"/>
            <a:endParaRPr lang="fr-FR" sz="2400" b="1" dirty="0"/>
          </a:p>
        </p:txBody>
      </p:sp>
    </p:spTree>
    <p:extLst>
      <p:ext uri="{BB962C8B-B14F-4D97-AF65-F5344CB8AC3E}">
        <p14:creationId xmlns:p14="http://schemas.microsoft.com/office/powerpoint/2010/main" val="272425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20</a:t>
            </a:fld>
            <a:endParaRPr lang="fr-FR" dirty="0"/>
          </a:p>
        </p:txBody>
      </p:sp>
      <p:sp>
        <p:nvSpPr>
          <p:cNvPr id="13" name="Titre 8">
            <a:extLst>
              <a:ext uri="{FF2B5EF4-FFF2-40B4-BE49-F238E27FC236}">
                <a16:creationId xmlns:a16="http://schemas.microsoft.com/office/drawing/2014/main" id="{0527840C-B743-C317-0A61-CD1AD70D790B}"/>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pic>
        <p:nvPicPr>
          <p:cNvPr id="7" name="Image 6">
            <a:extLst>
              <a:ext uri="{FF2B5EF4-FFF2-40B4-BE49-F238E27FC236}">
                <a16:creationId xmlns:a16="http://schemas.microsoft.com/office/drawing/2014/main" id="{69832AE1-95D2-47FD-B48C-811573E64B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 t="5443" r="4327" b="6557"/>
          <a:stretch/>
        </p:blipFill>
        <p:spPr>
          <a:xfrm>
            <a:off x="457200" y="836712"/>
            <a:ext cx="8229600" cy="5646324"/>
          </a:xfrm>
          <a:prstGeom prst="rect">
            <a:avLst/>
          </a:prstGeom>
        </p:spPr>
      </p:pic>
    </p:spTree>
    <p:extLst>
      <p:ext uri="{BB962C8B-B14F-4D97-AF65-F5344CB8AC3E}">
        <p14:creationId xmlns:p14="http://schemas.microsoft.com/office/powerpoint/2010/main" val="1724071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21</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1107996"/>
          </a:xfrm>
          <a:prstGeom prst="rect">
            <a:avLst/>
          </a:prstGeom>
        </p:spPr>
        <p:txBody>
          <a:bodyPr wrap="square">
            <a:spAutoFit/>
          </a:bodyPr>
          <a:lstStyle/>
          <a:p>
            <a:pPr marL="457200" indent="-457200" algn="just">
              <a:buFont typeface="+mj-lt"/>
              <a:buAutoNum type="arabicParenR" startAt="5"/>
            </a:pPr>
            <a:r>
              <a:rPr lang="fr-FR" sz="2200" b="1" dirty="0">
                <a:solidFill>
                  <a:srgbClr val="0092D8"/>
                </a:solidFill>
                <a:latin typeface="Open Sans Semibold" panose="020B0706030804020204" pitchFamily="34" charset="0"/>
              </a:rPr>
              <a:t>Accompagner le développement économique et anticiper ses dynamiques de mutation</a:t>
            </a:r>
          </a:p>
          <a:p>
            <a:pPr lvl="1"/>
            <a:endParaRPr lang="fr-FR" sz="2200" b="1" dirty="0">
              <a:solidFill>
                <a:srgbClr val="0092D8"/>
              </a:solidFill>
              <a:latin typeface="Open Sans Semibold" panose="020B0706030804020204" pitchFamily="34" charset="0"/>
            </a:endParaRPr>
          </a:p>
        </p:txBody>
      </p:sp>
      <p:sp>
        <p:nvSpPr>
          <p:cNvPr id="4" name="ZoneTexte 3">
            <a:extLst>
              <a:ext uri="{FF2B5EF4-FFF2-40B4-BE49-F238E27FC236}">
                <a16:creationId xmlns:a16="http://schemas.microsoft.com/office/drawing/2014/main" id="{44377C6F-1646-5554-2417-2E50591288E6}"/>
              </a:ext>
            </a:extLst>
          </p:cNvPr>
          <p:cNvSpPr txBox="1"/>
          <p:nvPr/>
        </p:nvSpPr>
        <p:spPr>
          <a:xfrm>
            <a:off x="323201" y="1844824"/>
            <a:ext cx="4752856" cy="1200329"/>
          </a:xfrm>
          <a:prstGeom prst="rect">
            <a:avLst/>
          </a:prstGeom>
          <a:noFill/>
        </p:spPr>
        <p:txBody>
          <a:bodyPr wrap="square">
            <a:spAutoFit/>
          </a:bodyPr>
          <a:lstStyle/>
          <a:p>
            <a:pPr marL="342900" indent="-342900" algn="just">
              <a:buFont typeface="Arial" panose="020B0604020202020204" pitchFamily="34" charset="0"/>
              <a:buChar char="•"/>
            </a:pPr>
            <a:r>
              <a:rPr lang="fr-FR" dirty="0"/>
              <a:t>Préserver, valoriser et anticiper les évolutions des activités du monde agricole</a:t>
            </a:r>
          </a:p>
          <a:p>
            <a:pPr marL="342900" indent="-342900" algn="just">
              <a:buFont typeface="Arial" panose="020B0604020202020204" pitchFamily="34" charset="0"/>
              <a:buChar char="•"/>
            </a:pPr>
            <a:r>
              <a:rPr lang="fr-FR" dirty="0"/>
              <a:t>Valoriser les activités conchylicoles en répondant aux enjeux climatiques littoraux</a:t>
            </a:r>
          </a:p>
        </p:txBody>
      </p:sp>
      <p:pic>
        <p:nvPicPr>
          <p:cNvPr id="2" name="Image 1">
            <a:extLst>
              <a:ext uri="{FF2B5EF4-FFF2-40B4-BE49-F238E27FC236}">
                <a16:creationId xmlns:a16="http://schemas.microsoft.com/office/drawing/2014/main" id="{5D11CF43-8FA9-6826-2F1D-29E5930EB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89502" y="1772817"/>
            <a:ext cx="3397298" cy="2168488"/>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31599BE1-6B24-EEA1-34F0-BA70EF09C0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89502" y="4260234"/>
            <a:ext cx="3397298" cy="985207"/>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5756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22</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296689" y="1261268"/>
            <a:ext cx="8390111" cy="2031325"/>
          </a:xfrm>
          <a:prstGeom prst="rect">
            <a:avLst/>
          </a:prstGeom>
        </p:spPr>
        <p:txBody>
          <a:bodyPr wrap="square">
            <a:spAutoFit/>
          </a:bodyPr>
          <a:lstStyle/>
          <a:p>
            <a:pPr marL="457200" indent="-457200" algn="just">
              <a:buFont typeface="+mj-lt"/>
              <a:buAutoNum type="arabicParenR" startAt="6"/>
            </a:pPr>
            <a:r>
              <a:rPr lang="fr-FR" sz="2200" b="1" dirty="0">
                <a:solidFill>
                  <a:srgbClr val="0092D8"/>
                </a:solidFill>
                <a:latin typeface="Open Sans Semibold" panose="020B0706030804020204" pitchFamily="34" charset="0"/>
              </a:rPr>
              <a:t>Développer une politique d’aménagement équilibrée valorisant la proximité</a:t>
            </a:r>
          </a:p>
          <a:p>
            <a:pPr marL="914400" lvl="1" indent="-457200">
              <a:buAutoNum type="arabicParenR"/>
            </a:pPr>
            <a:endParaRPr lang="fr-FR" sz="2400" b="1" dirty="0">
              <a:solidFill>
                <a:srgbClr val="0092D8"/>
              </a:solidFill>
              <a:latin typeface="Open Sans Semibold" panose="020B0706030804020204" pitchFamily="34" charset="0"/>
            </a:endParaRPr>
          </a:p>
          <a:p>
            <a:pPr marL="800100" lvl="1" indent="-342900" algn="just">
              <a:buFont typeface="Arial" panose="020B0604020202020204" pitchFamily="34" charset="0"/>
              <a:buChar char="•"/>
            </a:pPr>
            <a:r>
              <a:rPr lang="fr-FR" sz="2000" dirty="0"/>
              <a:t>Placer la proximité et le local au cœur du projet </a:t>
            </a:r>
          </a:p>
          <a:p>
            <a:pPr marL="800100" lvl="1" indent="-342900" algn="just">
              <a:buFont typeface="Arial" panose="020B0604020202020204" pitchFamily="34" charset="0"/>
              <a:buChar char="•"/>
            </a:pPr>
            <a:r>
              <a:rPr lang="fr-FR" sz="2000" dirty="0"/>
              <a:t>Affirmer la complémentarité entre les différents échelons territoriaux</a:t>
            </a:r>
          </a:p>
          <a:p>
            <a:pPr marL="800100" lvl="1" indent="-342900" algn="just">
              <a:buFont typeface="Arial" panose="020B0604020202020204" pitchFamily="34" charset="0"/>
              <a:buChar char="•"/>
            </a:pPr>
            <a:endParaRPr lang="fr-FR" dirty="0"/>
          </a:p>
        </p:txBody>
      </p:sp>
      <p:sp>
        <p:nvSpPr>
          <p:cNvPr id="33" name="Rectangle 32">
            <a:extLst>
              <a:ext uri="{FF2B5EF4-FFF2-40B4-BE49-F238E27FC236}">
                <a16:creationId xmlns:a16="http://schemas.microsoft.com/office/drawing/2014/main" id="{EF072290-DD42-6643-F3F8-6A6669094FC2}"/>
              </a:ext>
            </a:extLst>
          </p:cNvPr>
          <p:cNvSpPr/>
          <p:nvPr/>
        </p:nvSpPr>
        <p:spPr>
          <a:xfrm>
            <a:off x="8165452" y="5512138"/>
            <a:ext cx="944913" cy="8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9821E0D-05E4-4CFE-B020-BB0882CF43AA}"/>
              </a:ext>
            </a:extLst>
          </p:cNvPr>
          <p:cNvSpPr/>
          <p:nvPr/>
        </p:nvSpPr>
        <p:spPr>
          <a:xfrm>
            <a:off x="1251384" y="3082286"/>
            <a:ext cx="7137040" cy="1825884"/>
          </a:xfrm>
          <a:prstGeom prst="rect">
            <a:avLst/>
          </a:prstGeom>
        </p:spPr>
        <p:txBody>
          <a:bodyPr wrap="square">
            <a:spAutoFit/>
          </a:bodyPr>
          <a:lstStyle/>
          <a:p>
            <a:pPr marL="342900" lvl="0" indent="-342900" algn="just">
              <a:lnSpc>
                <a:spcPct val="115000"/>
              </a:lnSpc>
              <a:spcBef>
                <a:spcPts val="200"/>
              </a:spcBef>
              <a:spcAft>
                <a:spcPts val="0"/>
              </a:spcAft>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Consolider le pôle structurant de la ville de Coutances en affirmant son rôle de locomotive</a:t>
            </a:r>
          </a:p>
          <a:p>
            <a:pPr marL="342900" lvl="0" indent="-342900" algn="just">
              <a:lnSpc>
                <a:spcPct val="115000"/>
              </a:lnSpc>
              <a:spcBef>
                <a:spcPts val="200"/>
              </a:spcBef>
              <a:spcAft>
                <a:spcPts val="0"/>
              </a:spcAft>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Conforter les pôles secondaires pour un maillage équilibré du territoire, en définissant des communes charnières</a:t>
            </a:r>
          </a:p>
          <a:p>
            <a:pPr marL="342900" lvl="0" indent="-342900" algn="just">
              <a:lnSpc>
                <a:spcPct val="115000"/>
              </a:lnSpc>
              <a:spcBef>
                <a:spcPts val="200"/>
              </a:spcBef>
              <a:spcAft>
                <a:spcPts val="0"/>
              </a:spcAft>
              <a:buFont typeface="Symbol" panose="05050102010706020507" pitchFamily="18" charset="2"/>
              <a:buChar char=""/>
            </a:pPr>
            <a:r>
              <a:rPr lang="fr-FR" sz="1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Conforter le rôle de proximité dans la dynamique de la vie locale des autres communes, considérés comme les voitures de ce schéma territorial</a:t>
            </a:r>
          </a:p>
        </p:txBody>
      </p:sp>
    </p:spTree>
    <p:extLst>
      <p:ext uri="{BB962C8B-B14F-4D97-AF65-F5344CB8AC3E}">
        <p14:creationId xmlns:p14="http://schemas.microsoft.com/office/powerpoint/2010/main" val="3366949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23</a:t>
            </a:fld>
            <a:endParaRPr lang="fr-FR" dirty="0"/>
          </a:p>
        </p:txBody>
      </p:sp>
      <p:sp>
        <p:nvSpPr>
          <p:cNvPr id="32" name="Rectangle 31">
            <a:extLst>
              <a:ext uri="{FF2B5EF4-FFF2-40B4-BE49-F238E27FC236}">
                <a16:creationId xmlns:a16="http://schemas.microsoft.com/office/drawing/2014/main" id="{5BF1768B-3B54-8AC6-4592-867DE5A4A5F0}"/>
              </a:ext>
            </a:extLst>
          </p:cNvPr>
          <p:cNvSpPr/>
          <p:nvPr/>
        </p:nvSpPr>
        <p:spPr>
          <a:xfrm>
            <a:off x="4787100" y="4756582"/>
            <a:ext cx="1670850" cy="1518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EF072290-DD42-6643-F3F8-6A6669094FC2}"/>
              </a:ext>
            </a:extLst>
          </p:cNvPr>
          <p:cNvSpPr/>
          <p:nvPr/>
        </p:nvSpPr>
        <p:spPr>
          <a:xfrm>
            <a:off x="8165452" y="5512138"/>
            <a:ext cx="944913" cy="857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EAD8FDB-6440-4701-880B-A549F0F0D3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 t="7670" r="4327" b="5974"/>
          <a:stretch/>
        </p:blipFill>
        <p:spPr>
          <a:xfrm>
            <a:off x="593714" y="958699"/>
            <a:ext cx="7956572" cy="5356989"/>
          </a:xfrm>
          <a:prstGeom prst="rect">
            <a:avLst/>
          </a:prstGeom>
        </p:spPr>
      </p:pic>
    </p:spTree>
    <p:extLst>
      <p:ext uri="{BB962C8B-B14F-4D97-AF65-F5344CB8AC3E}">
        <p14:creationId xmlns:p14="http://schemas.microsoft.com/office/powerpoint/2010/main" val="71481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74E775-EF40-46E2-928D-353871146C1F}"/>
              </a:ext>
            </a:extLst>
          </p:cNvPr>
          <p:cNvSpPr/>
          <p:nvPr/>
        </p:nvSpPr>
        <p:spPr>
          <a:xfrm>
            <a:off x="-2886" y="0"/>
            <a:ext cx="9144000" cy="6885384"/>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24</a:t>
            </a:fld>
            <a:endParaRPr lang="fr-FR" dirty="0"/>
          </a:p>
        </p:txBody>
      </p:sp>
      <p:sp>
        <p:nvSpPr>
          <p:cNvPr id="2" name="ZoneTexte 1">
            <a:extLst>
              <a:ext uri="{FF2B5EF4-FFF2-40B4-BE49-F238E27FC236}">
                <a16:creationId xmlns:a16="http://schemas.microsoft.com/office/drawing/2014/main" id="{DF4A26A0-983B-493F-9F09-A8F07FA561ED}"/>
              </a:ext>
            </a:extLst>
          </p:cNvPr>
          <p:cNvSpPr txBox="1"/>
          <p:nvPr/>
        </p:nvSpPr>
        <p:spPr>
          <a:xfrm>
            <a:off x="536666" y="938376"/>
            <a:ext cx="8064896" cy="4985980"/>
          </a:xfrm>
          <a:prstGeom prst="rect">
            <a:avLst/>
          </a:prstGeom>
          <a:noFill/>
        </p:spPr>
        <p:txBody>
          <a:bodyPr wrap="square" rtlCol="0">
            <a:spAutoFit/>
          </a:bodyPr>
          <a:lstStyle/>
          <a:p>
            <a:pPr algn="ctr"/>
            <a:r>
              <a:rPr lang="fr-FR" sz="2800" b="1" dirty="0">
                <a:latin typeface="Calibri" panose="020F0502020204030204" pitchFamily="34" charset="0"/>
                <a:cs typeface="Times New Roman" panose="02020603050405020304" pitchFamily="18" charset="0"/>
              </a:rPr>
              <a:t>AXE 3 - Affirmer l’identité de Coutances mer et bocage et développer un territoire agréable à vivre, accueillant, équilibré et durable</a:t>
            </a:r>
          </a:p>
          <a:p>
            <a:pPr algn="ctr"/>
            <a:endParaRPr lang="fr-FR" sz="2000" b="1" dirty="0">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7) Conforter la qualité du patrimoine et des paysages littoraux et bocagers au service des habitants</a:t>
            </a:r>
          </a:p>
          <a:p>
            <a:pPr marL="742950" lvl="1" indent="-285750">
              <a:buFont typeface="Arial" panose="020B0604020202020204" pitchFamily="34" charset="0"/>
              <a:buChar char="•"/>
            </a:pPr>
            <a:endParaRPr lang="fr-FR" sz="20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8) Penser un développement équilibré et durable des communes urbaines et rurales</a:t>
            </a:r>
          </a:p>
          <a:p>
            <a:pPr marL="742950" lvl="1" indent="-285750">
              <a:buFont typeface="Arial" panose="020B0604020202020204" pitchFamily="34" charset="0"/>
              <a:buChar char="•"/>
            </a:pPr>
            <a:endParaRPr lang="fr-FR" sz="20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9) Proposer de nouvelles formes urbaines adaptées aux ambitions du territoire </a:t>
            </a:r>
          </a:p>
          <a:p>
            <a:pPr marL="742950" lvl="1" indent="-285750">
              <a:buFont typeface="Arial" panose="020B0604020202020204" pitchFamily="34" charset="0"/>
              <a:buChar char="•"/>
            </a:pPr>
            <a:endParaRPr lang="fr-FR" sz="2000" b="1" dirty="0">
              <a:solidFill>
                <a:srgbClr val="0092D8"/>
              </a:solidFill>
              <a:latin typeface="Open Sans Semibold" panose="020B0706030804020204" pitchFamily="34" charset="0"/>
            </a:endParaRPr>
          </a:p>
          <a:p>
            <a:pPr marL="742950" lvl="1" indent="-285750">
              <a:buFont typeface="Arial" panose="020B0604020202020204" pitchFamily="34" charset="0"/>
              <a:buChar char="•"/>
            </a:pPr>
            <a:r>
              <a:rPr lang="fr-FR" sz="2200" b="1" dirty="0">
                <a:solidFill>
                  <a:srgbClr val="0092D8"/>
                </a:solidFill>
                <a:latin typeface="Open Sans Semibold" panose="020B0706030804020204" pitchFamily="34" charset="0"/>
              </a:rPr>
              <a:t>10) Accompagner le rayonnement du territoire </a:t>
            </a:r>
          </a:p>
        </p:txBody>
      </p:sp>
    </p:spTree>
    <p:extLst>
      <p:ext uri="{BB962C8B-B14F-4D97-AF65-F5344CB8AC3E}">
        <p14:creationId xmlns:p14="http://schemas.microsoft.com/office/powerpoint/2010/main" val="594311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25</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769441"/>
          </a:xfrm>
          <a:prstGeom prst="rect">
            <a:avLst/>
          </a:prstGeom>
        </p:spPr>
        <p:txBody>
          <a:bodyPr wrap="square">
            <a:spAutoFit/>
          </a:bodyPr>
          <a:lstStyle/>
          <a:p>
            <a:pPr marL="457200" indent="-457200" algn="just">
              <a:buFont typeface="+mj-lt"/>
              <a:buAutoNum type="arabicParenR" startAt="7"/>
            </a:pPr>
            <a:r>
              <a:rPr lang="fr-FR" sz="2200" b="1" dirty="0">
                <a:solidFill>
                  <a:srgbClr val="0092D8"/>
                </a:solidFill>
                <a:latin typeface="Open Sans Semibold" panose="020B0706030804020204" pitchFamily="34" charset="0"/>
              </a:rPr>
              <a:t>Conforter la qualité du patrimoine et des paysages littoraux et bocagers au service des habitants</a:t>
            </a:r>
          </a:p>
        </p:txBody>
      </p:sp>
      <p:pic>
        <p:nvPicPr>
          <p:cNvPr id="2" name="Image 1">
            <a:extLst>
              <a:ext uri="{FF2B5EF4-FFF2-40B4-BE49-F238E27FC236}">
                <a16:creationId xmlns:a16="http://schemas.microsoft.com/office/drawing/2014/main" id="{0A2DE1B7-7B44-B06C-D04D-8D3820883B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362"/>
          <a:stretch/>
        </p:blipFill>
        <p:spPr bwMode="auto">
          <a:xfrm>
            <a:off x="5471967" y="1901786"/>
            <a:ext cx="3672033" cy="1644938"/>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4" name="Image 3">
            <a:extLst>
              <a:ext uri="{FF2B5EF4-FFF2-40B4-BE49-F238E27FC236}">
                <a16:creationId xmlns:a16="http://schemas.microsoft.com/office/drawing/2014/main" id="{7A5CD8F7-0FFD-0AB7-33F0-6518FD08A6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45"/>
          <a:stretch/>
        </p:blipFill>
        <p:spPr bwMode="auto">
          <a:xfrm>
            <a:off x="5364462" y="3929137"/>
            <a:ext cx="3672033" cy="2164159"/>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7" name="ZoneTexte 6">
            <a:extLst>
              <a:ext uri="{FF2B5EF4-FFF2-40B4-BE49-F238E27FC236}">
                <a16:creationId xmlns:a16="http://schemas.microsoft.com/office/drawing/2014/main" id="{672B1534-32EA-A717-E4F1-7357BC251EF6}"/>
              </a:ext>
            </a:extLst>
          </p:cNvPr>
          <p:cNvSpPr txBox="1"/>
          <p:nvPr/>
        </p:nvSpPr>
        <p:spPr>
          <a:xfrm>
            <a:off x="323528" y="2136338"/>
            <a:ext cx="4896544" cy="2262158"/>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fr-FR" dirty="0"/>
              <a:t>Trouver l’équilibre paysager de la zone littorale face aux défis climatiques </a:t>
            </a:r>
          </a:p>
          <a:p>
            <a:pPr marL="342900" indent="-342900" algn="just">
              <a:spcAft>
                <a:spcPts val="600"/>
              </a:spcAft>
              <a:buFont typeface="Arial" panose="020B0604020202020204" pitchFamily="34" charset="0"/>
              <a:buChar char="•"/>
            </a:pPr>
            <a:r>
              <a:rPr lang="fr-FR" dirty="0"/>
              <a:t>Valoriser les paysages bocagers </a:t>
            </a:r>
          </a:p>
          <a:p>
            <a:pPr marL="342900" indent="-342900" algn="just">
              <a:spcAft>
                <a:spcPts val="600"/>
              </a:spcAft>
              <a:buFont typeface="Arial" panose="020B0604020202020204" pitchFamily="34" charset="0"/>
              <a:buChar char="•"/>
            </a:pPr>
            <a:r>
              <a:rPr lang="fr-FR" dirty="0"/>
              <a:t>Valoriser les bourgs et villages de caractère </a:t>
            </a:r>
          </a:p>
          <a:p>
            <a:pPr marL="342900" indent="-342900" algn="just">
              <a:spcAft>
                <a:spcPts val="600"/>
              </a:spcAft>
              <a:buFont typeface="Arial" panose="020B0604020202020204" pitchFamily="34" charset="0"/>
              <a:buChar char="•"/>
            </a:pPr>
            <a:r>
              <a:rPr lang="fr-FR" dirty="0"/>
              <a:t>Maintenir les fonctionnalités écologiques du littoral et du bocage, liés par un réseau hydrographique dense</a:t>
            </a:r>
          </a:p>
        </p:txBody>
      </p:sp>
    </p:spTree>
    <p:extLst>
      <p:ext uri="{BB962C8B-B14F-4D97-AF65-F5344CB8AC3E}">
        <p14:creationId xmlns:p14="http://schemas.microsoft.com/office/powerpoint/2010/main" val="99618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26</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1107996"/>
          </a:xfrm>
          <a:prstGeom prst="rect">
            <a:avLst/>
          </a:prstGeom>
        </p:spPr>
        <p:txBody>
          <a:bodyPr wrap="square">
            <a:spAutoFit/>
          </a:bodyPr>
          <a:lstStyle/>
          <a:p>
            <a:pPr marL="457200" indent="-457200" algn="just">
              <a:buFont typeface="+mj-lt"/>
              <a:buAutoNum type="arabicParenR" startAt="8"/>
            </a:pPr>
            <a:r>
              <a:rPr lang="fr-FR" sz="2200" b="1" dirty="0">
                <a:solidFill>
                  <a:srgbClr val="0092D8"/>
                </a:solidFill>
                <a:latin typeface="Open Sans Semibold" panose="020B0706030804020204" pitchFamily="34" charset="0"/>
              </a:rPr>
              <a:t>Penser un développement équilibré et durable des communes urbaines et rurales</a:t>
            </a:r>
          </a:p>
          <a:p>
            <a:pPr marL="457200" indent="-457200" algn="just">
              <a:buFont typeface="+mj-lt"/>
              <a:buAutoNum type="arabicParenR" startAt="8"/>
            </a:pPr>
            <a:endParaRPr lang="fr-FR" sz="2200" b="1" dirty="0">
              <a:solidFill>
                <a:srgbClr val="0092D8"/>
              </a:solidFill>
              <a:latin typeface="Open Sans Semibold" panose="020B0706030804020204" pitchFamily="34" charset="0"/>
            </a:endParaRPr>
          </a:p>
        </p:txBody>
      </p:sp>
      <p:sp>
        <p:nvSpPr>
          <p:cNvPr id="7" name="ZoneTexte 6">
            <a:extLst>
              <a:ext uri="{FF2B5EF4-FFF2-40B4-BE49-F238E27FC236}">
                <a16:creationId xmlns:a16="http://schemas.microsoft.com/office/drawing/2014/main" id="{9E3C0EFC-49AF-D188-B2CA-1DFD316603FC}"/>
              </a:ext>
            </a:extLst>
          </p:cNvPr>
          <p:cNvSpPr txBox="1"/>
          <p:nvPr/>
        </p:nvSpPr>
        <p:spPr>
          <a:xfrm>
            <a:off x="323528" y="1901731"/>
            <a:ext cx="8493848" cy="2339102"/>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fr-FR" dirty="0"/>
              <a:t>Adapter l’accueil de population et la production de logement au regard des ambitions démographiques </a:t>
            </a:r>
          </a:p>
          <a:p>
            <a:pPr marL="342900" indent="-342900" algn="just">
              <a:spcAft>
                <a:spcPts val="600"/>
              </a:spcAft>
              <a:buFont typeface="Arial" panose="020B0604020202020204" pitchFamily="34" charset="0"/>
              <a:buChar char="•"/>
            </a:pPr>
            <a:r>
              <a:rPr lang="fr-FR" dirty="0"/>
              <a:t>Proposer une offre de logements adaptée aux attentes et aux besoins des populations</a:t>
            </a:r>
          </a:p>
          <a:p>
            <a:pPr marL="342900" indent="-342900" algn="just">
              <a:spcAft>
                <a:spcPts val="600"/>
              </a:spcAft>
              <a:buFont typeface="Arial" panose="020B0604020202020204" pitchFamily="34" charset="0"/>
              <a:buChar char="•"/>
            </a:pPr>
            <a:r>
              <a:rPr lang="fr-FR" dirty="0"/>
              <a:t>Limiter la consommation d’espaces </a:t>
            </a:r>
          </a:p>
          <a:p>
            <a:pPr marL="342900" indent="-342900" algn="just">
              <a:spcAft>
                <a:spcPts val="600"/>
              </a:spcAft>
              <a:buFont typeface="Arial" panose="020B0604020202020204" pitchFamily="34" charset="0"/>
              <a:buChar char="•"/>
            </a:pPr>
            <a:r>
              <a:rPr lang="fr-FR" dirty="0"/>
              <a:t>Intégrer les dispositions de la Loi Littoral </a:t>
            </a:r>
          </a:p>
          <a:p>
            <a:pPr marL="342900" indent="-342900" algn="just">
              <a:spcAft>
                <a:spcPts val="600"/>
              </a:spcAft>
              <a:buFont typeface="Arial" panose="020B0604020202020204" pitchFamily="34" charset="0"/>
              <a:buChar char="•"/>
            </a:pPr>
            <a:endParaRPr lang="fr-FR" dirty="0"/>
          </a:p>
        </p:txBody>
      </p:sp>
      <p:sp>
        <p:nvSpPr>
          <p:cNvPr id="10" name="ZoneTexte 9">
            <a:extLst>
              <a:ext uri="{FF2B5EF4-FFF2-40B4-BE49-F238E27FC236}">
                <a16:creationId xmlns:a16="http://schemas.microsoft.com/office/drawing/2014/main" id="{8504A74E-46FA-9DB9-B124-4FCF79CC42E6}"/>
              </a:ext>
            </a:extLst>
          </p:cNvPr>
          <p:cNvSpPr txBox="1"/>
          <p:nvPr/>
        </p:nvSpPr>
        <p:spPr>
          <a:xfrm>
            <a:off x="320432" y="4355141"/>
            <a:ext cx="8496944" cy="1701300"/>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15000"/>
              </a:lnSpc>
              <a:spcBef>
                <a:spcPts val="0"/>
              </a:spcBef>
              <a:spcAft>
                <a:spcPts val="1000"/>
              </a:spcAft>
              <a:buClrTx/>
              <a:buSzTx/>
              <a:buFontTx/>
              <a:buNone/>
              <a:tabLst/>
              <a:defRPr/>
            </a:pPr>
            <a:r>
              <a:rPr lang="fr-FR" sz="1400" b="1" kern="0" dirty="0">
                <a:solidFill>
                  <a:srgbClr val="000000"/>
                </a:solidFill>
                <a:cs typeface="Times New Roman" panose="02020603050405020304" pitchFamily="18" charset="0"/>
              </a:rPr>
              <a:t>Objectif de </a:t>
            </a:r>
            <a:r>
              <a:rPr kumimoji="0" lang="fr-FR" sz="14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croissance annuelle moyenne : +0.23% entre 2024 et 2035</a:t>
            </a:r>
            <a:r>
              <a:rPr kumimoji="0" lang="fr-FR" sz="14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(dynamique observée entre 1999 et 2007)</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fr-FR" sz="14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Wingdings" panose="05000000000000000000" pitchFamily="2" charset="2"/>
              </a:rPr>
              <a:t></a:t>
            </a:r>
            <a:r>
              <a:rPr kumimoji="0" lang="fr-FR" sz="14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Conserver une capacité d’investissement et d’équipement </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fr-FR" sz="14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Favoriser l’accueil de populations :</a:t>
            </a:r>
            <a:r>
              <a:rPr kumimoji="0" lang="fr-FR" sz="14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cadre de vie, formes de logements adaptées aux attentes, offre de proximité en termes d’équipements, de commerces, de services, de mobilités…</a:t>
            </a:r>
            <a:r>
              <a:rPr kumimoji="0" lang="fr-FR" sz="14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 </a:t>
            </a:r>
          </a:p>
          <a:p>
            <a:pPr marL="0" marR="0" lvl="0" indent="0" algn="just" defTabSz="914400" eaLnBrk="1" fontAlgn="auto" latinLnBrk="0" hangingPunct="1">
              <a:lnSpc>
                <a:spcPct val="115000"/>
              </a:lnSpc>
              <a:spcBef>
                <a:spcPts val="0"/>
              </a:spcBef>
              <a:spcAft>
                <a:spcPts val="1000"/>
              </a:spcAft>
              <a:buClrTx/>
              <a:buSzTx/>
              <a:buFontTx/>
              <a:buNone/>
              <a:tabLst/>
              <a:defRPr/>
            </a:pPr>
            <a:r>
              <a:rPr kumimoji="0" lang="fr-FR" sz="14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Pour atteindre cet objectif : en moyenne production de 150 logements / an </a:t>
            </a:r>
            <a:r>
              <a:rPr kumimoji="0" lang="fr-FR" sz="140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(logements différenciés)</a:t>
            </a:r>
          </a:p>
        </p:txBody>
      </p:sp>
    </p:spTree>
    <p:extLst>
      <p:ext uri="{BB962C8B-B14F-4D97-AF65-F5344CB8AC3E}">
        <p14:creationId xmlns:p14="http://schemas.microsoft.com/office/powerpoint/2010/main" val="1059256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E94B5C-680E-4F44-BA1A-58B4F904A70E}"/>
              </a:ext>
            </a:extLst>
          </p:cNvPr>
          <p:cNvSpPr/>
          <p:nvPr/>
        </p:nvSpPr>
        <p:spPr>
          <a:xfrm>
            <a:off x="1567900" y="1488478"/>
            <a:ext cx="6244460" cy="34190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27</a:t>
            </a:fld>
            <a:endParaRPr lang="fr-FR" dirty="0"/>
          </a:p>
        </p:txBody>
      </p:sp>
      <p:sp>
        <p:nvSpPr>
          <p:cNvPr id="44" name="ZoneTexte 2">
            <a:extLst>
              <a:ext uri="{FF2B5EF4-FFF2-40B4-BE49-F238E27FC236}">
                <a16:creationId xmlns:a16="http://schemas.microsoft.com/office/drawing/2014/main" id="{8453D688-4695-4577-9A02-51FAE9105918}"/>
              </a:ext>
            </a:extLst>
          </p:cNvPr>
          <p:cNvSpPr txBox="1"/>
          <p:nvPr/>
        </p:nvSpPr>
        <p:spPr>
          <a:xfrm>
            <a:off x="1182452" y="980728"/>
            <a:ext cx="677909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accent2"/>
                </a:solidFill>
              </a:rPr>
              <a:t>QUELLE PROJECTION POUR LE PLUI (2024-2036) ?</a:t>
            </a:r>
          </a:p>
          <a:p>
            <a:pPr marL="285750" indent="-285750" algn="ctr">
              <a:buFontTx/>
              <a:buChar char="-"/>
            </a:pPr>
            <a:endParaRPr lang="fr-FR" dirty="0"/>
          </a:p>
        </p:txBody>
      </p:sp>
      <p:pic>
        <p:nvPicPr>
          <p:cNvPr id="10" name="Image 9">
            <a:extLst>
              <a:ext uri="{FF2B5EF4-FFF2-40B4-BE49-F238E27FC236}">
                <a16:creationId xmlns:a16="http://schemas.microsoft.com/office/drawing/2014/main" id="{315EE8F2-3F5B-4343-8BF3-86B0101D39DE}"/>
              </a:ext>
            </a:extLst>
          </p:cNvPr>
          <p:cNvPicPr>
            <a:picLocks noChangeAspect="1"/>
          </p:cNvPicPr>
          <p:nvPr/>
        </p:nvPicPr>
        <p:blipFill>
          <a:blip r:embed="rId2"/>
          <a:stretch>
            <a:fillRect/>
          </a:stretch>
        </p:blipFill>
        <p:spPr>
          <a:xfrm>
            <a:off x="1879921" y="2281768"/>
            <a:ext cx="5620417" cy="2456191"/>
          </a:xfrm>
          <a:prstGeom prst="rect">
            <a:avLst/>
          </a:prstGeom>
        </p:spPr>
      </p:pic>
      <p:sp>
        <p:nvSpPr>
          <p:cNvPr id="14" name="ZoneTexte 2">
            <a:extLst>
              <a:ext uri="{FF2B5EF4-FFF2-40B4-BE49-F238E27FC236}">
                <a16:creationId xmlns:a16="http://schemas.microsoft.com/office/drawing/2014/main" id="{7E2926D8-A180-4AE3-AF44-0DF27DD996E3}"/>
              </a:ext>
            </a:extLst>
          </p:cNvPr>
          <p:cNvSpPr txBox="1"/>
          <p:nvPr/>
        </p:nvSpPr>
        <p:spPr>
          <a:xfrm>
            <a:off x="1879921" y="1484784"/>
            <a:ext cx="5620417" cy="73866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400" b="1" dirty="0"/>
              <a:t>Scénario attractivité territoriale = </a:t>
            </a:r>
            <a:r>
              <a:rPr lang="fr-FR" sz="1400" b="1" dirty="0">
                <a:solidFill>
                  <a:schemeClr val="accent6"/>
                </a:solidFill>
              </a:rPr>
              <a:t>0,23% TCAM</a:t>
            </a:r>
          </a:p>
          <a:p>
            <a:pPr lvl="1" algn="ctr"/>
            <a:endParaRPr lang="fr-FR" sz="1400" b="1" dirty="0">
              <a:solidFill>
                <a:schemeClr val="accent6"/>
              </a:solidFill>
            </a:endParaRPr>
          </a:p>
          <a:p>
            <a:pPr algn="ctr"/>
            <a:r>
              <a:rPr lang="fr-FR" sz="1400" b="1" dirty="0">
                <a:solidFill>
                  <a:schemeClr val="accent6"/>
                </a:solidFill>
              </a:rPr>
              <a:t>Environ 1300 habitants nouveaux à accueillir sur le territoire</a:t>
            </a:r>
          </a:p>
        </p:txBody>
      </p:sp>
      <p:sp>
        <p:nvSpPr>
          <p:cNvPr id="12" name="ZoneTexte 11">
            <a:extLst>
              <a:ext uri="{FF2B5EF4-FFF2-40B4-BE49-F238E27FC236}">
                <a16:creationId xmlns:a16="http://schemas.microsoft.com/office/drawing/2014/main" id="{13B3DD9F-D366-42A4-8ECD-9CC5B5B0F780}"/>
              </a:ext>
            </a:extLst>
          </p:cNvPr>
          <p:cNvSpPr txBox="1"/>
          <p:nvPr/>
        </p:nvSpPr>
        <p:spPr>
          <a:xfrm>
            <a:off x="1567901" y="4941168"/>
            <a:ext cx="6947450" cy="892552"/>
          </a:xfrm>
          <a:prstGeom prst="rect">
            <a:avLst/>
          </a:prstGeom>
          <a:noFill/>
        </p:spPr>
        <p:txBody>
          <a:bodyPr wrap="square">
            <a:spAutoFit/>
          </a:bodyPr>
          <a:lstStyle/>
          <a:p>
            <a:pPr algn="just"/>
            <a:r>
              <a:rPr lang="fr-FR" sz="1600" b="1" dirty="0"/>
              <a:t>678 logements (57 par an) pour accueillir de nouveaux habitant + 1122 logements (93 par an) pour maintenir les populations</a:t>
            </a:r>
          </a:p>
          <a:p>
            <a:pPr algn="just"/>
            <a:r>
              <a:rPr lang="fr-FR" sz="1600" b="1" dirty="0"/>
              <a:t> </a:t>
            </a:r>
            <a:r>
              <a:rPr lang="fr-FR" sz="2000" b="1" dirty="0"/>
              <a:t>= 1 800 logements (150 par an)</a:t>
            </a:r>
          </a:p>
        </p:txBody>
      </p:sp>
      <p:pic>
        <p:nvPicPr>
          <p:cNvPr id="8" name="Graphique 7">
            <a:extLst>
              <a:ext uri="{FF2B5EF4-FFF2-40B4-BE49-F238E27FC236}">
                <a16:creationId xmlns:a16="http://schemas.microsoft.com/office/drawing/2014/main" id="{FA0ABC7E-609B-4349-9314-C4364CFBDA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939" y="5085184"/>
            <a:ext cx="1109902" cy="1109902"/>
          </a:xfrm>
          <a:prstGeom prst="rect">
            <a:avLst/>
          </a:prstGeom>
        </p:spPr>
      </p:pic>
      <p:sp>
        <p:nvSpPr>
          <p:cNvPr id="6" name="Titre 8">
            <a:extLst>
              <a:ext uri="{FF2B5EF4-FFF2-40B4-BE49-F238E27FC236}">
                <a16:creationId xmlns:a16="http://schemas.microsoft.com/office/drawing/2014/main" id="{0029015F-270A-8ADB-BDB0-9831B12826C5}"/>
              </a:ext>
            </a:extLst>
          </p:cNvPr>
          <p:cNvSpPr>
            <a:spLocks noGrp="1"/>
          </p:cNvSpPr>
          <p:nvPr>
            <p:ph type="title"/>
          </p:nvPr>
        </p:nvSpPr>
        <p:spPr>
          <a:xfrm>
            <a:off x="457200" y="116632"/>
            <a:ext cx="8229600"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Penser un développement urbain équilibré et durable</a:t>
            </a:r>
          </a:p>
        </p:txBody>
      </p:sp>
      <p:sp>
        <p:nvSpPr>
          <p:cNvPr id="3" name="ZoneTexte 2">
            <a:extLst>
              <a:ext uri="{FF2B5EF4-FFF2-40B4-BE49-F238E27FC236}">
                <a16:creationId xmlns:a16="http://schemas.microsoft.com/office/drawing/2014/main" id="{746D9B4D-7985-097D-EF6D-CA8CB3112C70}"/>
              </a:ext>
            </a:extLst>
          </p:cNvPr>
          <p:cNvSpPr txBox="1"/>
          <p:nvPr/>
        </p:nvSpPr>
        <p:spPr>
          <a:xfrm>
            <a:off x="1567901" y="5805264"/>
            <a:ext cx="6947450" cy="584775"/>
          </a:xfrm>
          <a:prstGeom prst="rect">
            <a:avLst/>
          </a:prstGeom>
          <a:noFill/>
        </p:spPr>
        <p:txBody>
          <a:bodyPr wrap="square">
            <a:spAutoFit/>
          </a:bodyPr>
          <a:lstStyle/>
          <a:p>
            <a:pPr algn="just"/>
            <a:r>
              <a:rPr lang="fr-FR" sz="1600" b="1" dirty="0"/>
              <a:t>Dont un objectif de remise sur le marché de logement vacant </a:t>
            </a:r>
            <a:r>
              <a:rPr lang="fr-FR" sz="1600" b="1" dirty="0">
                <a:sym typeface="Wingdings" panose="05000000000000000000" pitchFamily="2" charset="2"/>
              </a:rPr>
              <a:t> 15/an soit 180 sur la durée du PLUi</a:t>
            </a:r>
            <a:endParaRPr lang="fr-FR" sz="2000" b="1" dirty="0"/>
          </a:p>
        </p:txBody>
      </p:sp>
    </p:spTree>
    <p:extLst>
      <p:ext uri="{BB962C8B-B14F-4D97-AF65-F5344CB8AC3E}">
        <p14:creationId xmlns:p14="http://schemas.microsoft.com/office/powerpoint/2010/main" val="1629310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28</a:t>
            </a:fld>
            <a:endParaRPr lang="fr-FR" dirty="0"/>
          </a:p>
        </p:txBody>
      </p:sp>
      <p:sp>
        <p:nvSpPr>
          <p:cNvPr id="12" name="ZoneTexte 8">
            <a:extLst>
              <a:ext uri="{FF2B5EF4-FFF2-40B4-BE49-F238E27FC236}">
                <a16:creationId xmlns:a16="http://schemas.microsoft.com/office/drawing/2014/main" id="{BAE792E5-BF6E-42D9-8F11-4A0E44262A11}"/>
              </a:ext>
            </a:extLst>
          </p:cNvPr>
          <p:cNvSpPr txBox="1"/>
          <p:nvPr/>
        </p:nvSpPr>
        <p:spPr>
          <a:xfrm>
            <a:off x="457199" y="1032991"/>
            <a:ext cx="5565305" cy="369332"/>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b="1" dirty="0">
                <a:ea typeface="Roboto" panose="02000000000000000000" pitchFamily="2" charset="0"/>
                <a:cs typeface="Roboto" panose="02000000000000000000" pitchFamily="2" charset="0"/>
              </a:rPr>
              <a:t>Méthodologie mise en place pour le référentiel foncier</a:t>
            </a:r>
          </a:p>
        </p:txBody>
      </p:sp>
      <p:sp>
        <p:nvSpPr>
          <p:cNvPr id="4" name="Titre 8">
            <a:extLst>
              <a:ext uri="{FF2B5EF4-FFF2-40B4-BE49-F238E27FC236}">
                <a16:creationId xmlns:a16="http://schemas.microsoft.com/office/drawing/2014/main" id="{9139D1F9-F1BF-D318-9F9A-8817ABE12C3B}"/>
              </a:ext>
            </a:extLst>
          </p:cNvPr>
          <p:cNvSpPr>
            <a:spLocks noGrp="1"/>
          </p:cNvSpPr>
          <p:nvPr>
            <p:ph type="title"/>
          </p:nvPr>
        </p:nvSpPr>
        <p:spPr>
          <a:xfrm>
            <a:off x="457200" y="116632"/>
            <a:ext cx="8229600"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Penser un développement urbain équilibré et durable</a:t>
            </a:r>
          </a:p>
        </p:txBody>
      </p:sp>
      <p:pic>
        <p:nvPicPr>
          <p:cNvPr id="6" name="Image 5">
            <a:extLst>
              <a:ext uri="{FF2B5EF4-FFF2-40B4-BE49-F238E27FC236}">
                <a16:creationId xmlns:a16="http://schemas.microsoft.com/office/drawing/2014/main" id="{2D68B7B3-B9E0-3ED3-C8E8-7F1C1DFC43F8}"/>
              </a:ext>
            </a:extLst>
          </p:cNvPr>
          <p:cNvPicPr>
            <a:picLocks noChangeAspect="1"/>
          </p:cNvPicPr>
          <p:nvPr/>
        </p:nvPicPr>
        <p:blipFill rotWithShape="1">
          <a:blip r:embed="rId2"/>
          <a:srcRect l="7999" t="14593" r="18009"/>
          <a:stretch/>
        </p:blipFill>
        <p:spPr>
          <a:xfrm>
            <a:off x="6022506" y="928720"/>
            <a:ext cx="2664296" cy="1662743"/>
          </a:xfrm>
          <a:prstGeom prst="rect">
            <a:avLst/>
          </a:prstGeom>
        </p:spPr>
      </p:pic>
      <p:pic>
        <p:nvPicPr>
          <p:cNvPr id="8" name="Image 7">
            <a:extLst>
              <a:ext uri="{FF2B5EF4-FFF2-40B4-BE49-F238E27FC236}">
                <a16:creationId xmlns:a16="http://schemas.microsoft.com/office/drawing/2014/main" id="{E0C0C43A-CE6E-FA4F-34E4-33D60B158EB7}"/>
              </a:ext>
            </a:extLst>
          </p:cNvPr>
          <p:cNvPicPr>
            <a:picLocks noChangeAspect="1"/>
          </p:cNvPicPr>
          <p:nvPr/>
        </p:nvPicPr>
        <p:blipFill rotWithShape="1">
          <a:blip r:embed="rId3"/>
          <a:srcRect r="16841" b="11902"/>
          <a:stretch/>
        </p:blipFill>
        <p:spPr>
          <a:xfrm>
            <a:off x="6022505" y="2650811"/>
            <a:ext cx="2664295" cy="1927428"/>
          </a:xfrm>
          <a:prstGeom prst="rect">
            <a:avLst/>
          </a:prstGeom>
        </p:spPr>
      </p:pic>
      <p:sp>
        <p:nvSpPr>
          <p:cNvPr id="3" name="ZoneTexte 2">
            <a:extLst>
              <a:ext uri="{FF2B5EF4-FFF2-40B4-BE49-F238E27FC236}">
                <a16:creationId xmlns:a16="http://schemas.microsoft.com/office/drawing/2014/main" id="{EF3DC20F-4565-37E5-80D2-1DEE8E636E3B}"/>
              </a:ext>
            </a:extLst>
          </p:cNvPr>
          <p:cNvSpPr txBox="1"/>
          <p:nvPr/>
        </p:nvSpPr>
        <p:spPr>
          <a:xfrm>
            <a:off x="457197" y="1402323"/>
            <a:ext cx="5375447" cy="3323987"/>
          </a:xfrm>
          <a:prstGeom prst="rect">
            <a:avLst/>
          </a:prstGeom>
          <a:noFill/>
        </p:spPr>
        <p:txBody>
          <a:bodyPr wrap="square">
            <a:spAutoFit/>
          </a:bodyPr>
          <a:lstStyle/>
          <a:p>
            <a:pPr algn="just">
              <a:spcBef>
                <a:spcPts val="600"/>
              </a:spcBef>
              <a:spcAft>
                <a:spcPts val="600"/>
              </a:spcAft>
            </a:pPr>
            <a:r>
              <a:rPr lang="fr-FR" dirty="0">
                <a:latin typeface="Calibri" panose="020F0502020204030204" pitchFamily="34" charset="0"/>
                <a:ea typeface="Times New Roman" panose="02020603050405020304" pitchFamily="18" charset="0"/>
                <a:cs typeface="Times New Roman" panose="02020603050405020304" pitchFamily="18" charset="0"/>
              </a:rPr>
              <a:t>D</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istinction entre le découpage des enveloppes urbaines des bourgs et celles des hameaux : </a:t>
            </a:r>
          </a:p>
          <a:p>
            <a:pPr marL="285750" indent="-285750" algn="just">
              <a:spcBef>
                <a:spcPts val="600"/>
              </a:spcBef>
              <a:spcAft>
                <a:spcPts val="60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Times New Roman" panose="02020603050405020304" pitchFamily="18" charset="0"/>
              </a:rPr>
              <a:t>Les zones urbaines</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des bourgs </a:t>
            </a:r>
            <a:r>
              <a:rPr lang="fr-FR" dirty="0">
                <a:latin typeface="Calibri" panose="020F0502020204030204" pitchFamily="34" charset="0"/>
                <a:ea typeface="Times New Roman" panose="02020603050405020304" pitchFamily="18" charset="0"/>
                <a:cs typeface="Times New Roman" panose="02020603050405020304" pitchFamily="18" charset="0"/>
              </a:rPr>
              <a:t>doivent accueillir une large majorité</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des possibilités de </a:t>
            </a:r>
            <a:r>
              <a:rPr lang="fr-FR" dirty="0">
                <a:latin typeface="Calibri" panose="020F0502020204030204" pitchFamily="34" charset="0"/>
                <a:ea typeface="Times New Roman" panose="02020603050405020304" pitchFamily="18" charset="0"/>
                <a:cs typeface="Times New Roman" panose="02020603050405020304" pitchFamily="18" charset="0"/>
              </a:rPr>
              <a:t>densification</a:t>
            </a:r>
          </a:p>
          <a:p>
            <a:pPr marL="285750" indent="-285750" algn="just">
              <a:spcBef>
                <a:spcPts val="600"/>
              </a:spcBef>
              <a:spcAft>
                <a:spcPts val="600"/>
              </a:spcAft>
              <a:buFont typeface="Arial" panose="020B060402020202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Zones urbaines plus resserrées sur les hameaux pour ne permettre que la construction de « petites dents creuses » inclues au sein d’un contexte bâti cohérent et resserré</a:t>
            </a:r>
          </a:p>
          <a:p>
            <a:pPr algn="just">
              <a:spcBef>
                <a:spcPts val="600"/>
              </a:spcBef>
              <a:spcAft>
                <a:spcPts val="600"/>
              </a:spcAft>
            </a:pPr>
            <a:r>
              <a:rPr lang="fr-FR" dirty="0">
                <a:latin typeface="Calibri" panose="020F0502020204030204" pitchFamily="34" charset="0"/>
                <a:ea typeface="Calibri" panose="020F0502020204030204" pitchFamily="34" charset="0"/>
                <a:cs typeface="Times New Roman" panose="02020603050405020304" pitchFamily="18" charset="0"/>
              </a:rPr>
              <a:t>D</a:t>
            </a:r>
            <a:r>
              <a:rPr lang="fr-FR" sz="1800" dirty="0">
                <a:effectLst/>
                <a:latin typeface="Calibri" panose="020F0502020204030204" pitchFamily="34" charset="0"/>
                <a:ea typeface="Calibri" panose="020F0502020204030204" pitchFamily="34" charset="0"/>
                <a:cs typeface="Times New Roman" panose="02020603050405020304" pitchFamily="18" charset="0"/>
              </a:rPr>
              <a:t>ents creuses stratégiques de taille importante (+ de 2000m²)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réalisation d’OAP</a:t>
            </a: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D60680E8-B9F4-AC70-012B-50C2274C33C1}"/>
              </a:ext>
            </a:extLst>
          </p:cNvPr>
          <p:cNvPicPr>
            <a:picLocks noChangeAspect="1"/>
          </p:cNvPicPr>
          <p:nvPr/>
        </p:nvPicPr>
        <p:blipFill rotWithShape="1">
          <a:blip r:embed="rId4"/>
          <a:srcRect t="12363" r="20353"/>
          <a:stretch/>
        </p:blipFill>
        <p:spPr>
          <a:xfrm>
            <a:off x="6022505" y="4628155"/>
            <a:ext cx="2664295" cy="1706165"/>
          </a:xfrm>
          <a:prstGeom prst="rect">
            <a:avLst/>
          </a:prstGeom>
        </p:spPr>
      </p:pic>
    </p:spTree>
    <p:extLst>
      <p:ext uri="{BB962C8B-B14F-4D97-AF65-F5344CB8AC3E}">
        <p14:creationId xmlns:p14="http://schemas.microsoft.com/office/powerpoint/2010/main" val="379619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29</a:t>
            </a:fld>
            <a:endParaRPr lang="fr-FR" dirty="0"/>
          </a:p>
        </p:txBody>
      </p:sp>
      <p:sp>
        <p:nvSpPr>
          <p:cNvPr id="4" name="Titre 8">
            <a:extLst>
              <a:ext uri="{FF2B5EF4-FFF2-40B4-BE49-F238E27FC236}">
                <a16:creationId xmlns:a16="http://schemas.microsoft.com/office/drawing/2014/main" id="{7B7C7DBF-0569-5CF6-7916-C8D4A3881B58}"/>
              </a:ext>
            </a:extLst>
          </p:cNvPr>
          <p:cNvSpPr>
            <a:spLocks noGrp="1"/>
          </p:cNvSpPr>
          <p:nvPr>
            <p:ph type="title"/>
          </p:nvPr>
        </p:nvSpPr>
        <p:spPr>
          <a:xfrm>
            <a:off x="457199" y="116632"/>
            <a:ext cx="8229601"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Bilan provisoire du référentiel foncier</a:t>
            </a:r>
          </a:p>
        </p:txBody>
      </p:sp>
      <p:sp>
        <p:nvSpPr>
          <p:cNvPr id="6" name="Rectangle 5">
            <a:extLst>
              <a:ext uri="{FF2B5EF4-FFF2-40B4-BE49-F238E27FC236}">
                <a16:creationId xmlns:a16="http://schemas.microsoft.com/office/drawing/2014/main" id="{4F169D94-23F4-12A3-EBBB-7FF9509969DB}"/>
              </a:ext>
            </a:extLst>
          </p:cNvPr>
          <p:cNvSpPr/>
          <p:nvPr/>
        </p:nvSpPr>
        <p:spPr>
          <a:xfrm>
            <a:off x="457200" y="908720"/>
            <a:ext cx="8229601" cy="83707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7" name="ZoneTexte 8">
            <a:extLst>
              <a:ext uri="{FF2B5EF4-FFF2-40B4-BE49-F238E27FC236}">
                <a16:creationId xmlns:a16="http://schemas.microsoft.com/office/drawing/2014/main" id="{CA3C67E8-829C-3D2F-01CB-894A2C20E5C3}"/>
              </a:ext>
            </a:extLst>
          </p:cNvPr>
          <p:cNvSpPr txBox="1"/>
          <p:nvPr/>
        </p:nvSpPr>
        <p:spPr>
          <a:xfrm>
            <a:off x="1163879" y="1067384"/>
            <a:ext cx="7421308" cy="46166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200" b="1" dirty="0">
                <a:ea typeface="Roboto" panose="02000000000000000000" pitchFamily="2" charset="0"/>
                <a:cs typeface="Roboto" panose="02000000000000000000" pitchFamily="2" charset="0"/>
              </a:rPr>
              <a:t>Ces éléments seront mis à jour au fur et à mesure de l’avancé du PLUi pour prendre en compte les études en cours et évolutions (zones humides, évaluation environnementale, espaces paysagers à préserver, terrain bâti…) </a:t>
            </a:r>
          </a:p>
        </p:txBody>
      </p:sp>
      <p:pic>
        <p:nvPicPr>
          <p:cNvPr id="9" name="Graphique 10">
            <a:extLst>
              <a:ext uri="{FF2B5EF4-FFF2-40B4-BE49-F238E27FC236}">
                <a16:creationId xmlns:a16="http://schemas.microsoft.com/office/drawing/2014/main" id="{C38BEC6E-5239-8216-48BA-EC0E70E7A6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821" y="1027036"/>
            <a:ext cx="422176" cy="422176"/>
          </a:xfrm>
          <a:prstGeom prst="rect">
            <a:avLst/>
          </a:prstGeom>
        </p:spPr>
      </p:pic>
      <p:pic>
        <p:nvPicPr>
          <p:cNvPr id="10" name="Image 9">
            <a:extLst>
              <a:ext uri="{FF2B5EF4-FFF2-40B4-BE49-F238E27FC236}">
                <a16:creationId xmlns:a16="http://schemas.microsoft.com/office/drawing/2014/main" id="{ADDEF17C-D17F-40F8-B04F-2C5E1DE8D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854" y="1844824"/>
            <a:ext cx="6559441" cy="4501263"/>
          </a:xfrm>
          <a:prstGeom prst="rect">
            <a:avLst/>
          </a:prstGeom>
        </p:spPr>
      </p:pic>
    </p:spTree>
    <p:extLst>
      <p:ext uri="{BB962C8B-B14F-4D97-AF65-F5344CB8AC3E}">
        <p14:creationId xmlns:p14="http://schemas.microsoft.com/office/powerpoint/2010/main" val="32059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1043608" y="3212976"/>
            <a:ext cx="7992888" cy="1296144"/>
          </a:xfrm>
        </p:spPr>
        <p:txBody>
          <a:bodyPr/>
          <a:lstStyle/>
          <a:p>
            <a:pPr marL="457200" lvl="1" indent="0">
              <a:buNone/>
            </a:pPr>
            <a:r>
              <a:rPr lang="fr-FR" sz="3600" dirty="0">
                <a:solidFill>
                  <a:schemeClr val="bg1"/>
                </a:solidFill>
              </a:rPr>
              <a:t>Feuille de route des démarches</a:t>
            </a:r>
          </a:p>
        </p:txBody>
      </p:sp>
      <p:sp>
        <p:nvSpPr>
          <p:cNvPr id="3" name="Espace réservé du texte 2"/>
          <p:cNvSpPr>
            <a:spLocks noGrp="1"/>
          </p:cNvSpPr>
          <p:nvPr>
            <p:ph type="body" sz="quarter" idx="12"/>
          </p:nvPr>
        </p:nvSpPr>
        <p:spPr/>
        <p:txBody>
          <a:bodyPr/>
          <a:lstStyle/>
          <a:p>
            <a:r>
              <a:rPr lang="fr-FR" dirty="0"/>
              <a:t>1</a:t>
            </a:r>
          </a:p>
        </p:txBody>
      </p:sp>
    </p:spTree>
    <p:extLst>
      <p:ext uri="{BB962C8B-B14F-4D97-AF65-F5344CB8AC3E}">
        <p14:creationId xmlns:p14="http://schemas.microsoft.com/office/powerpoint/2010/main" val="4284300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30</a:t>
            </a:fld>
            <a:endParaRPr lang="fr-FR" dirty="0"/>
          </a:p>
        </p:txBody>
      </p:sp>
      <p:sp>
        <p:nvSpPr>
          <p:cNvPr id="6" name="Rectangle 5">
            <a:extLst>
              <a:ext uri="{FF2B5EF4-FFF2-40B4-BE49-F238E27FC236}">
                <a16:creationId xmlns:a16="http://schemas.microsoft.com/office/drawing/2014/main" id="{4F169D94-23F4-12A3-EBBB-7FF9509969DB}"/>
              </a:ext>
            </a:extLst>
          </p:cNvPr>
          <p:cNvSpPr/>
          <p:nvPr/>
        </p:nvSpPr>
        <p:spPr>
          <a:xfrm>
            <a:off x="457200" y="908720"/>
            <a:ext cx="8229600" cy="837078"/>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p>
        </p:txBody>
      </p:sp>
      <p:sp>
        <p:nvSpPr>
          <p:cNvPr id="7" name="ZoneTexte 8">
            <a:extLst>
              <a:ext uri="{FF2B5EF4-FFF2-40B4-BE49-F238E27FC236}">
                <a16:creationId xmlns:a16="http://schemas.microsoft.com/office/drawing/2014/main" id="{CA3C67E8-829C-3D2F-01CB-894A2C20E5C3}"/>
              </a:ext>
            </a:extLst>
          </p:cNvPr>
          <p:cNvSpPr txBox="1"/>
          <p:nvPr/>
        </p:nvSpPr>
        <p:spPr>
          <a:xfrm>
            <a:off x="1104648" y="1112374"/>
            <a:ext cx="7421308" cy="461665"/>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1200" b="1" dirty="0">
                <a:ea typeface="Roboto" panose="02000000000000000000" pitchFamily="2" charset="0"/>
                <a:cs typeface="Roboto" panose="02000000000000000000" pitchFamily="2" charset="0"/>
              </a:rPr>
              <a:t>Ces éléments seront mis à jour au fur et à mesure de l’avancé du PLUi pour prendre en compte les études en cours et évolutions (zones humides, évaluation environnementale, espaces paysagers à préserver, terrain bâti…) </a:t>
            </a:r>
          </a:p>
        </p:txBody>
      </p:sp>
      <p:pic>
        <p:nvPicPr>
          <p:cNvPr id="9" name="Graphique 10">
            <a:extLst>
              <a:ext uri="{FF2B5EF4-FFF2-40B4-BE49-F238E27FC236}">
                <a16:creationId xmlns:a16="http://schemas.microsoft.com/office/drawing/2014/main" id="{C38BEC6E-5239-8216-48BA-EC0E70E7A6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590" y="1072026"/>
            <a:ext cx="422176" cy="422176"/>
          </a:xfrm>
          <a:prstGeom prst="rect">
            <a:avLst/>
          </a:prstGeom>
        </p:spPr>
      </p:pic>
      <p:pic>
        <p:nvPicPr>
          <p:cNvPr id="8" name="Image 7">
            <a:extLst>
              <a:ext uri="{FF2B5EF4-FFF2-40B4-BE49-F238E27FC236}">
                <a16:creationId xmlns:a16="http://schemas.microsoft.com/office/drawing/2014/main" id="{63960756-F50D-4294-B298-423DF6A9B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39" y="1772816"/>
            <a:ext cx="6648481" cy="4650688"/>
          </a:xfrm>
          <a:prstGeom prst="rect">
            <a:avLst/>
          </a:prstGeom>
        </p:spPr>
      </p:pic>
      <p:sp>
        <p:nvSpPr>
          <p:cNvPr id="11" name="Titre 8">
            <a:extLst>
              <a:ext uri="{FF2B5EF4-FFF2-40B4-BE49-F238E27FC236}">
                <a16:creationId xmlns:a16="http://schemas.microsoft.com/office/drawing/2014/main" id="{633805C9-7A72-468E-BFCD-93494A762D43}"/>
              </a:ext>
            </a:extLst>
          </p:cNvPr>
          <p:cNvSpPr txBox="1">
            <a:spLocks/>
          </p:cNvSpPr>
          <p:nvPr/>
        </p:nvSpPr>
        <p:spPr>
          <a:xfrm>
            <a:off x="457200" y="116632"/>
            <a:ext cx="8229600" cy="778098"/>
          </a:xfrm>
          <a:prstGeom prst="rect">
            <a:avLst/>
          </a:prstGeom>
          <a:solidFill>
            <a:schemeClr val="accent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lvl="1" algn="ctr"/>
            <a:r>
              <a:rPr lang="fr-FR" sz="2400" b="1" kern="0">
                <a:solidFill>
                  <a:schemeClr val="bg1"/>
                </a:solidFill>
                <a:latin typeface="LIBRARY 3 AM" pitchFamily="50" charset="0"/>
                <a:cs typeface="Arial" panose="020B0604020202020204" pitchFamily="34" charset="0"/>
              </a:rPr>
              <a:t>Bilan provisoire du référentiel foncier</a:t>
            </a:r>
            <a:endParaRPr lang="fr-FR" sz="2400" b="1" kern="0" dirty="0">
              <a:solidFill>
                <a:schemeClr val="bg1"/>
              </a:solidFill>
              <a:latin typeface="LIBRARY 3 AM" pitchFamily="50" charset="0"/>
              <a:cs typeface="Arial" panose="020B0604020202020204" pitchFamily="34" charset="0"/>
            </a:endParaRPr>
          </a:p>
        </p:txBody>
      </p:sp>
    </p:spTree>
    <p:extLst>
      <p:ext uri="{BB962C8B-B14F-4D97-AF65-F5344CB8AC3E}">
        <p14:creationId xmlns:p14="http://schemas.microsoft.com/office/powerpoint/2010/main" val="2648598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31</a:t>
            </a:fld>
            <a:endParaRPr lang="fr-FR" dirty="0"/>
          </a:p>
        </p:txBody>
      </p:sp>
      <p:sp>
        <p:nvSpPr>
          <p:cNvPr id="9" name="Titre 8">
            <a:extLst>
              <a:ext uri="{FF2B5EF4-FFF2-40B4-BE49-F238E27FC236}">
                <a16:creationId xmlns:a16="http://schemas.microsoft.com/office/drawing/2014/main" id="{41245951-0EEB-47A9-ABFE-1DE2E7394334}"/>
              </a:ext>
            </a:extLst>
          </p:cNvPr>
          <p:cNvSpPr>
            <a:spLocks noGrp="1"/>
          </p:cNvSpPr>
          <p:nvPr>
            <p:ph type="title"/>
          </p:nvPr>
        </p:nvSpPr>
        <p:spPr>
          <a:xfrm>
            <a:off x="457200" y="116632"/>
            <a:ext cx="8229600"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Penser un développement urbain équilibré et durable</a:t>
            </a:r>
          </a:p>
        </p:txBody>
      </p:sp>
      <p:sp>
        <p:nvSpPr>
          <p:cNvPr id="10" name="ZoneTexte 9">
            <a:extLst>
              <a:ext uri="{FF2B5EF4-FFF2-40B4-BE49-F238E27FC236}">
                <a16:creationId xmlns:a16="http://schemas.microsoft.com/office/drawing/2014/main" id="{4E5821BC-8270-4DED-9592-117DA997AEC5}"/>
              </a:ext>
            </a:extLst>
          </p:cNvPr>
          <p:cNvSpPr txBox="1"/>
          <p:nvPr/>
        </p:nvSpPr>
        <p:spPr>
          <a:xfrm>
            <a:off x="486488" y="1052736"/>
            <a:ext cx="8200312" cy="5184576"/>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b="1" u="sng" dirty="0">
                <a:solidFill>
                  <a:srgbClr val="FF0000"/>
                </a:solidFill>
              </a:rPr>
              <a:t>Programmation théorique 2024/2036 :</a:t>
            </a:r>
          </a:p>
          <a:p>
            <a:pPr algn="ctr"/>
            <a:r>
              <a:rPr lang="fr-FR" b="1" dirty="0">
                <a:solidFill>
                  <a:srgbClr val="FF0000"/>
                </a:solidFill>
              </a:rPr>
              <a:t> </a:t>
            </a:r>
          </a:p>
          <a:p>
            <a:pPr algn="ctr"/>
            <a:r>
              <a:rPr lang="fr-FR" dirty="0">
                <a:solidFill>
                  <a:srgbClr val="FF0000"/>
                </a:solidFill>
              </a:rPr>
              <a:t>Potentiel en enveloppe urbaine, pour l’habitat : </a:t>
            </a:r>
          </a:p>
          <a:p>
            <a:pPr algn="ctr"/>
            <a:r>
              <a:rPr lang="fr-FR" dirty="0">
                <a:solidFill>
                  <a:schemeClr val="tx1"/>
                </a:solidFill>
              </a:rPr>
              <a:t>118 ha de dents creuses </a:t>
            </a:r>
          </a:p>
          <a:p>
            <a:pPr algn="ctr"/>
            <a:r>
              <a:rPr lang="fr-FR" dirty="0">
                <a:solidFill>
                  <a:schemeClr val="tx1"/>
                </a:solidFill>
              </a:rPr>
              <a:t>+ 29 ha de dents creuses stratégiques </a:t>
            </a:r>
          </a:p>
          <a:p>
            <a:pPr algn="ctr"/>
            <a:r>
              <a:rPr lang="fr-FR" sz="1600" i="1" dirty="0">
                <a:solidFill>
                  <a:schemeClr val="tx1">
                    <a:lumMod val="75000"/>
                    <a:lumOff val="25000"/>
                  </a:schemeClr>
                </a:solidFill>
              </a:rPr>
              <a:t>Chiffres à préciser au regard de la possibilité d’urbaniser ou non ces dents creuses (rétention foncière, assainissement, géographie du site,…) </a:t>
            </a:r>
          </a:p>
          <a:p>
            <a:pPr algn="ctr"/>
            <a:endParaRPr lang="fr-FR" dirty="0">
              <a:solidFill>
                <a:schemeClr val="tx1"/>
              </a:solidFill>
            </a:endParaRPr>
          </a:p>
          <a:p>
            <a:pPr algn="ctr"/>
            <a:r>
              <a:rPr lang="fr-FR" dirty="0">
                <a:solidFill>
                  <a:srgbClr val="FF0000"/>
                </a:solidFill>
              </a:rPr>
              <a:t>Possibilité d’extension de l’enveloppe urbaine, pour l’habitat et l’aménagement :</a:t>
            </a:r>
          </a:p>
          <a:p>
            <a:pPr algn="ctr"/>
            <a:r>
              <a:rPr lang="fr-FR" dirty="0">
                <a:solidFill>
                  <a:schemeClr val="tx1"/>
                </a:solidFill>
              </a:rPr>
              <a:t>80 ha maximum</a:t>
            </a:r>
          </a:p>
          <a:p>
            <a:pPr algn="ctr"/>
            <a:endParaRPr lang="fr-FR" dirty="0">
              <a:solidFill>
                <a:srgbClr val="FF0000"/>
              </a:solidFill>
            </a:endParaRPr>
          </a:p>
          <a:p>
            <a:pPr algn="ctr"/>
            <a:r>
              <a:rPr lang="fr-FR" dirty="0">
                <a:solidFill>
                  <a:srgbClr val="FF0000"/>
                </a:solidFill>
              </a:rPr>
              <a:t>Possibilité d’extension de l’enveloppe urbaine, pour l’économie :</a:t>
            </a:r>
          </a:p>
          <a:p>
            <a:pPr algn="ctr"/>
            <a:r>
              <a:rPr lang="fr-FR" dirty="0">
                <a:solidFill>
                  <a:schemeClr val="tx1"/>
                </a:solidFill>
              </a:rPr>
              <a:t>50 ha maximum</a:t>
            </a:r>
            <a:endParaRPr lang="fr-FR" dirty="0">
              <a:solidFill>
                <a:srgbClr val="FF0000"/>
              </a:solidFill>
            </a:endParaRPr>
          </a:p>
          <a:p>
            <a:pPr algn="ctr"/>
            <a:endParaRPr lang="fr-FR" dirty="0">
              <a:solidFill>
                <a:schemeClr val="tx1">
                  <a:lumMod val="50000"/>
                  <a:lumOff val="50000"/>
                </a:schemeClr>
              </a:solidFill>
            </a:endParaRPr>
          </a:p>
          <a:p>
            <a:pPr algn="ctr"/>
            <a:r>
              <a:rPr lang="fr-FR" sz="1600" i="1" dirty="0">
                <a:solidFill>
                  <a:schemeClr val="tx1">
                    <a:lumMod val="75000"/>
                    <a:lumOff val="25000"/>
                  </a:schemeClr>
                </a:solidFill>
              </a:rPr>
              <a:t>Chiffres susceptibles d’évoluer en fonction de l’application de la Loi Climat et Résilience </a:t>
            </a:r>
          </a:p>
          <a:p>
            <a:pPr algn="ctr"/>
            <a:r>
              <a:rPr lang="fr-FR" sz="1600" i="1" dirty="0">
                <a:solidFill>
                  <a:schemeClr val="tx1">
                    <a:lumMod val="75000"/>
                    <a:lumOff val="25000"/>
                  </a:schemeClr>
                </a:solidFill>
              </a:rPr>
              <a:t>(Suivi de la consommation foncière depuis le 22 août 2021 ; jusqu’à l’arrêt)</a:t>
            </a:r>
          </a:p>
        </p:txBody>
      </p:sp>
    </p:spTree>
    <p:extLst>
      <p:ext uri="{BB962C8B-B14F-4D97-AF65-F5344CB8AC3E}">
        <p14:creationId xmlns:p14="http://schemas.microsoft.com/office/powerpoint/2010/main" val="1390891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32</a:t>
            </a:fld>
            <a:endParaRPr lang="fr-FR" dirty="0"/>
          </a:p>
        </p:txBody>
      </p:sp>
      <p:sp>
        <p:nvSpPr>
          <p:cNvPr id="44" name="ZoneTexte 2">
            <a:extLst>
              <a:ext uri="{FF2B5EF4-FFF2-40B4-BE49-F238E27FC236}">
                <a16:creationId xmlns:a16="http://schemas.microsoft.com/office/drawing/2014/main" id="{8453D688-4695-4577-9A02-51FAE9105918}"/>
              </a:ext>
            </a:extLst>
          </p:cNvPr>
          <p:cNvSpPr txBox="1"/>
          <p:nvPr/>
        </p:nvSpPr>
        <p:spPr>
          <a:xfrm>
            <a:off x="1182452" y="980728"/>
            <a:ext cx="677909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solidFill>
                  <a:schemeClr val="accent2"/>
                </a:solidFill>
              </a:rPr>
              <a:t>QUELLE PROJECTION POUR LE PLUI (2024-2035) ?</a:t>
            </a:r>
          </a:p>
          <a:p>
            <a:pPr marL="285750" indent="-285750" algn="ctr">
              <a:buFontTx/>
              <a:buChar char="-"/>
            </a:pPr>
            <a:endParaRPr lang="fr-FR" dirty="0"/>
          </a:p>
        </p:txBody>
      </p:sp>
      <p:sp>
        <p:nvSpPr>
          <p:cNvPr id="6" name="Titre 8">
            <a:extLst>
              <a:ext uri="{FF2B5EF4-FFF2-40B4-BE49-F238E27FC236}">
                <a16:creationId xmlns:a16="http://schemas.microsoft.com/office/drawing/2014/main" id="{0029015F-270A-8ADB-BDB0-9831B12826C5}"/>
              </a:ext>
            </a:extLst>
          </p:cNvPr>
          <p:cNvSpPr>
            <a:spLocks noGrp="1"/>
          </p:cNvSpPr>
          <p:nvPr>
            <p:ph type="title"/>
          </p:nvPr>
        </p:nvSpPr>
        <p:spPr>
          <a:xfrm>
            <a:off x="457200" y="116632"/>
            <a:ext cx="8229600" cy="778098"/>
          </a:xfrm>
          <a:solidFill>
            <a:schemeClr val="accent5"/>
          </a:solidFill>
        </p:spPr>
        <p:txBody>
          <a:bodyPr>
            <a:noAutofit/>
          </a:bodyPr>
          <a:lstStyle/>
          <a:p>
            <a:pPr lvl="1" indent="0" algn="ctr">
              <a:buNone/>
            </a:pPr>
            <a:r>
              <a:rPr lang="fr-FR" sz="2400" b="1" dirty="0">
                <a:solidFill>
                  <a:schemeClr val="bg1"/>
                </a:solidFill>
                <a:latin typeface="LIBRARY 3 AM" pitchFamily="50" charset="0"/>
                <a:cs typeface="Arial" panose="020B0604020202020204" pitchFamily="34" charset="0"/>
              </a:rPr>
              <a:t>Penser un développement urbain équilibré et durable</a:t>
            </a:r>
          </a:p>
        </p:txBody>
      </p:sp>
      <p:sp>
        <p:nvSpPr>
          <p:cNvPr id="4" name="Rectangle 3">
            <a:extLst>
              <a:ext uri="{FF2B5EF4-FFF2-40B4-BE49-F238E27FC236}">
                <a16:creationId xmlns:a16="http://schemas.microsoft.com/office/drawing/2014/main" id="{C03B46F5-A9A7-479C-ADC4-33CBBB4BFCF1}"/>
              </a:ext>
            </a:extLst>
          </p:cNvPr>
          <p:cNvSpPr/>
          <p:nvPr/>
        </p:nvSpPr>
        <p:spPr>
          <a:xfrm>
            <a:off x="457200" y="1627059"/>
            <a:ext cx="8229600" cy="1200329"/>
          </a:xfrm>
          <a:prstGeom prst="rect">
            <a:avLst/>
          </a:prstGeom>
        </p:spPr>
        <p:txBody>
          <a:bodyPr wrap="square">
            <a:spAutoFit/>
          </a:bodyPr>
          <a:lstStyle/>
          <a:p>
            <a:pPr algn="just">
              <a:spcAft>
                <a:spcPts val="0"/>
              </a:spcAft>
            </a:pPr>
            <a:r>
              <a:rPr lang="fr-FR" b="1" dirty="0">
                <a:latin typeface="Calibri" panose="020F0502020204030204" pitchFamily="34" charset="0"/>
                <a:ea typeface="Calibri" panose="020F0502020204030204" pitchFamily="34" charset="0"/>
                <a:cs typeface="Times New Roman" panose="02020603050405020304" pitchFamily="18" charset="0"/>
              </a:rPr>
              <a:t>Afin de répartir la production de logements sur le territoire tout en suivant l’équilibre proposé par l’armature urbaine : 20 % des logements sont envisagés à Coutances, 30% dans les pôles charnières et 50% dans les autres communes du territoire.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40A52FB-77AA-4371-A91C-924428FF4F12}"/>
              </a:ext>
            </a:extLst>
          </p:cNvPr>
          <p:cNvSpPr/>
          <p:nvPr/>
        </p:nvSpPr>
        <p:spPr>
          <a:xfrm>
            <a:off x="457200" y="2924944"/>
            <a:ext cx="8229600" cy="3151376"/>
          </a:xfrm>
          <a:prstGeom prst="rect">
            <a:avLst/>
          </a:prstGeom>
        </p:spPr>
        <p:txBody>
          <a:bodyPr wrap="square">
            <a:spAutoFit/>
          </a:bodyPr>
          <a:lstStyle/>
          <a:p>
            <a:pPr marL="342900" indent="-342900" algn="just">
              <a:lnSpc>
                <a:spcPct val="115000"/>
              </a:lnSpc>
              <a:spcBef>
                <a:spcPts val="200"/>
              </a:spcBef>
              <a:buFont typeface="Symbol" panose="05050102010706020507" pitchFamily="18" charset="2"/>
              <a:buChar char=""/>
            </a:pPr>
            <a:r>
              <a:rPr lang="fr-FR" sz="1600" b="1" dirty="0">
                <a:latin typeface="Calibri" panose="020F0502020204030204" pitchFamily="34" charset="0"/>
                <a:ea typeface="Calibri" panose="020F0502020204030204" pitchFamily="34" charset="0"/>
                <a:cs typeface="Times New Roman" panose="02020603050405020304" pitchFamily="18" charset="0"/>
              </a:rPr>
              <a:t>Locomotive </a:t>
            </a:r>
            <a:r>
              <a:rPr lang="fr-FR" sz="1600" dirty="0">
                <a:latin typeface="Calibri" panose="020F0502020204030204" pitchFamily="34" charset="0"/>
                <a:ea typeface="Calibri" panose="020F0502020204030204" pitchFamily="34" charset="0"/>
                <a:cs typeface="Times New Roman" panose="02020603050405020304" pitchFamily="18" charset="0"/>
              </a:rPr>
              <a:t>- Coutances :  densité minimale </a:t>
            </a:r>
            <a:r>
              <a:rPr lang="fr-FR" sz="1600" b="1" dirty="0">
                <a:latin typeface="Calibri" panose="020F0502020204030204" pitchFamily="34" charset="0"/>
                <a:ea typeface="Calibri" panose="020F0502020204030204" pitchFamily="34" charset="0"/>
                <a:cs typeface="Times New Roman" panose="02020603050405020304" pitchFamily="18" charset="0"/>
              </a:rPr>
              <a:t>de</a:t>
            </a:r>
            <a:r>
              <a:rPr lang="fr-FR" b="1" dirty="0"/>
              <a:t> </a:t>
            </a:r>
            <a:r>
              <a:rPr lang="fr-FR" sz="1600" b="1" dirty="0">
                <a:latin typeface="Calibri" panose="020F0502020204030204" pitchFamily="34" charset="0"/>
                <a:ea typeface="Calibri" panose="020F0502020204030204" pitchFamily="34" charset="0"/>
                <a:cs typeface="Times New Roman" panose="02020603050405020304" pitchFamily="18" charset="0"/>
              </a:rPr>
              <a:t>30 logements/ha</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Bef>
                <a:spcPts val="200"/>
              </a:spcBef>
              <a:buFont typeface="Symbol" panose="05050102010706020507" pitchFamily="18" charset="2"/>
              <a:buChar char=""/>
            </a:pPr>
            <a:r>
              <a:rPr lang="fr-FR" sz="1600" b="1" dirty="0">
                <a:latin typeface="Calibri" panose="020F0502020204030204" pitchFamily="34" charset="0"/>
                <a:ea typeface="Calibri" panose="020F0502020204030204" pitchFamily="34" charset="0"/>
                <a:cs typeface="Times New Roman" panose="02020603050405020304" pitchFamily="18" charset="0"/>
              </a:rPr>
              <a:t>Charnières - Pôles littoraux et rétro-littoraux</a:t>
            </a:r>
            <a:r>
              <a:rPr lang="fr-FR" sz="1600" dirty="0">
                <a:latin typeface="Calibri" panose="020F0502020204030204" pitchFamily="34" charset="0"/>
                <a:ea typeface="Calibri" panose="020F0502020204030204" pitchFamily="34" charset="0"/>
                <a:cs typeface="Times New Roman" panose="02020603050405020304" pitchFamily="18" charset="0"/>
              </a:rPr>
              <a:t> : Gouville-sur-Mer, Blainville-sur-mer, Agon-Coutainville, Montmartin-sur-Mer, Hauteville-sur-mer, Quettreville-sur-Sienne, Annoville, Lingreville : densité minimale entre </a:t>
            </a:r>
            <a:r>
              <a:rPr lang="fr-FR" b="1" dirty="0"/>
              <a:t>± comprise entre </a:t>
            </a:r>
            <a:r>
              <a:rPr lang="fr-FR" sz="1600" b="1" dirty="0">
                <a:latin typeface="Calibri" panose="020F0502020204030204" pitchFamily="34" charset="0"/>
                <a:ea typeface="Calibri" panose="020F0502020204030204" pitchFamily="34" charset="0"/>
                <a:cs typeface="Times New Roman" panose="02020603050405020304" pitchFamily="18" charset="0"/>
              </a:rPr>
              <a:t>25 et 30 logements/ha</a:t>
            </a:r>
            <a:r>
              <a:rPr lang="fr-FR" sz="1600" dirty="0">
                <a:latin typeface="Calibri" panose="020F0502020204030204" pitchFamily="34" charset="0"/>
                <a:ea typeface="Calibri" panose="020F0502020204030204" pitchFamily="34" charset="0"/>
                <a:cs typeface="Times New Roman" panose="02020603050405020304" pitchFamily="18" charset="0"/>
              </a:rPr>
              <a:t> en fonction de la structure urbaine du pôle</a:t>
            </a:r>
          </a:p>
          <a:p>
            <a:pPr marL="342900" indent="-342900" algn="just">
              <a:lnSpc>
                <a:spcPct val="115000"/>
              </a:lnSpc>
              <a:spcBef>
                <a:spcPts val="200"/>
              </a:spcBef>
              <a:buFont typeface="Symbol" panose="05050102010706020507" pitchFamily="18" charset="2"/>
              <a:buChar char=""/>
            </a:pPr>
            <a:r>
              <a:rPr lang="fr-FR" sz="1600" b="1" dirty="0">
                <a:latin typeface="Calibri" panose="020F0502020204030204" pitchFamily="34" charset="0"/>
                <a:ea typeface="Calibri" panose="020F0502020204030204" pitchFamily="34" charset="0"/>
                <a:cs typeface="Times New Roman" panose="02020603050405020304" pitchFamily="18" charset="0"/>
              </a:rPr>
              <a:t>Charnières - Pôles ruraux :</a:t>
            </a:r>
            <a:r>
              <a:rPr lang="fr-FR" sz="1600" dirty="0">
                <a:latin typeface="Calibri" panose="020F0502020204030204" pitchFamily="34" charset="0"/>
                <a:ea typeface="Calibri" panose="020F0502020204030204" pitchFamily="34" charset="0"/>
                <a:cs typeface="Times New Roman" panose="02020603050405020304" pitchFamily="18" charset="0"/>
              </a:rPr>
              <a:t> Gavray-sur-Sienne, Hambye, Roncey, Cerisy-la-Salle, Saint-Sauveur-Villages : densité minimale entre </a:t>
            </a:r>
            <a:r>
              <a:rPr lang="fr-FR" b="1" dirty="0"/>
              <a:t>± comprise entre </a:t>
            </a:r>
            <a:r>
              <a:rPr lang="fr-FR" sz="1600" b="1" dirty="0">
                <a:latin typeface="Calibri" panose="020F0502020204030204" pitchFamily="34" charset="0"/>
                <a:ea typeface="Calibri" panose="020F0502020204030204" pitchFamily="34" charset="0"/>
                <a:cs typeface="Times New Roman" panose="02020603050405020304" pitchFamily="18" charset="0"/>
              </a:rPr>
              <a:t>20 et 25 logements/ha</a:t>
            </a:r>
            <a:r>
              <a:rPr lang="fr-FR" sz="1600" dirty="0">
                <a:latin typeface="Calibri" panose="020F0502020204030204" pitchFamily="34" charset="0"/>
                <a:ea typeface="Calibri" panose="020F0502020204030204" pitchFamily="34" charset="0"/>
                <a:cs typeface="Times New Roman" panose="02020603050405020304" pitchFamily="18" charset="0"/>
              </a:rPr>
              <a:t> en fonction de la structure urbaine du pôle</a:t>
            </a:r>
          </a:p>
          <a:p>
            <a:pPr marL="342900" indent="-342900" algn="just">
              <a:lnSpc>
                <a:spcPct val="115000"/>
              </a:lnSpc>
              <a:spcBef>
                <a:spcPts val="200"/>
              </a:spcBef>
              <a:buFont typeface="Symbol" panose="05050102010706020507" pitchFamily="18" charset="2"/>
              <a:buChar char=""/>
            </a:pPr>
            <a:r>
              <a:rPr lang="fr-FR" sz="1600" b="1" dirty="0">
                <a:latin typeface="Calibri" panose="020F0502020204030204" pitchFamily="34" charset="0"/>
                <a:ea typeface="Calibri" panose="020F0502020204030204" pitchFamily="34" charset="0"/>
                <a:cs typeface="Times New Roman" panose="02020603050405020304" pitchFamily="18" charset="0"/>
              </a:rPr>
              <a:t>Voitures </a:t>
            </a:r>
            <a:r>
              <a:rPr lang="fr-FR" sz="1600" dirty="0">
                <a:latin typeface="Calibri" panose="020F0502020204030204" pitchFamily="34" charset="0"/>
                <a:ea typeface="Calibri" panose="020F0502020204030204" pitchFamily="34" charset="0"/>
                <a:cs typeface="Times New Roman" panose="02020603050405020304" pitchFamily="18" charset="0"/>
              </a:rPr>
              <a:t>- toutes les autres communes : densité minimale comprise entre</a:t>
            </a:r>
            <a:r>
              <a:rPr lang="fr-FR" b="1" dirty="0"/>
              <a:t> </a:t>
            </a:r>
            <a:r>
              <a:rPr lang="fr-FR" sz="1600" b="1" dirty="0">
                <a:latin typeface="Calibri" panose="020F0502020204030204" pitchFamily="34" charset="0"/>
                <a:ea typeface="Calibri" panose="020F0502020204030204" pitchFamily="34" charset="0"/>
                <a:cs typeface="Times New Roman" panose="02020603050405020304" pitchFamily="18" charset="0"/>
              </a:rPr>
              <a:t>15 et 18 logements/ha</a:t>
            </a:r>
            <a:r>
              <a:rPr lang="fr-FR" sz="1600" dirty="0">
                <a:latin typeface="Calibri" panose="020F0502020204030204" pitchFamily="34" charset="0"/>
                <a:ea typeface="Calibri" panose="020F0502020204030204" pitchFamily="34" charset="0"/>
                <a:cs typeface="Times New Roman" panose="02020603050405020304" pitchFamily="18" charset="0"/>
              </a:rPr>
              <a:t> en fonction de la structure urbaine des communes</a:t>
            </a:r>
          </a:p>
        </p:txBody>
      </p:sp>
    </p:spTree>
    <p:extLst>
      <p:ext uri="{BB962C8B-B14F-4D97-AF65-F5344CB8AC3E}">
        <p14:creationId xmlns:p14="http://schemas.microsoft.com/office/powerpoint/2010/main" val="231507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33</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769441"/>
          </a:xfrm>
          <a:prstGeom prst="rect">
            <a:avLst/>
          </a:prstGeom>
        </p:spPr>
        <p:txBody>
          <a:bodyPr wrap="square">
            <a:spAutoFit/>
          </a:bodyPr>
          <a:lstStyle/>
          <a:p>
            <a:pPr marL="457200" indent="-457200" algn="just">
              <a:buFont typeface="+mj-lt"/>
              <a:buAutoNum type="arabicParenR" startAt="9"/>
            </a:pPr>
            <a:r>
              <a:rPr lang="fr-FR" sz="2200" b="1" dirty="0">
                <a:solidFill>
                  <a:srgbClr val="0092D8"/>
                </a:solidFill>
                <a:latin typeface="Open Sans Semibold" panose="020B0706030804020204" pitchFamily="34" charset="0"/>
              </a:rPr>
              <a:t>Proposer de nouvelles formes urbaines adaptées aux ambitions du territoire</a:t>
            </a:r>
          </a:p>
        </p:txBody>
      </p:sp>
      <p:sp>
        <p:nvSpPr>
          <p:cNvPr id="4" name="ZoneTexte 3">
            <a:extLst>
              <a:ext uri="{FF2B5EF4-FFF2-40B4-BE49-F238E27FC236}">
                <a16:creationId xmlns:a16="http://schemas.microsoft.com/office/drawing/2014/main" id="{C076E4DE-27DF-6BFD-CFC8-55A120116A02}"/>
              </a:ext>
            </a:extLst>
          </p:cNvPr>
          <p:cNvSpPr txBox="1"/>
          <p:nvPr/>
        </p:nvSpPr>
        <p:spPr>
          <a:xfrm>
            <a:off x="323528" y="2280062"/>
            <a:ext cx="4283968" cy="3093154"/>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fr-FR" dirty="0"/>
              <a:t>Adapter les formes urbaines au contexte territorial et à l’enjeu de consommation foncière </a:t>
            </a:r>
          </a:p>
          <a:p>
            <a:pPr marL="342900" indent="-342900" algn="just">
              <a:spcAft>
                <a:spcPts val="600"/>
              </a:spcAft>
              <a:buFont typeface="Arial" panose="020B0604020202020204" pitchFamily="34" charset="0"/>
              <a:buChar char="•"/>
            </a:pPr>
            <a:r>
              <a:rPr lang="fr-FR" dirty="0"/>
              <a:t>Conforter la relation minéral/nature dans les espaces urbains </a:t>
            </a:r>
          </a:p>
          <a:p>
            <a:pPr marL="342900" indent="-342900" algn="just">
              <a:spcAft>
                <a:spcPts val="600"/>
              </a:spcAft>
              <a:buFont typeface="Arial" panose="020B0604020202020204" pitchFamily="34" charset="0"/>
              <a:buChar char="•"/>
            </a:pPr>
            <a:r>
              <a:rPr lang="fr-FR" dirty="0"/>
              <a:t>Intégrer de manière qualitative les nouveaux projets et gérer les franges urbaines</a:t>
            </a:r>
          </a:p>
          <a:p>
            <a:pPr marL="342900" indent="-342900" algn="just">
              <a:spcAft>
                <a:spcPts val="600"/>
              </a:spcAft>
              <a:buFont typeface="Arial" panose="020B0604020202020204" pitchFamily="34" charset="0"/>
              <a:buChar char="•"/>
            </a:pPr>
            <a:r>
              <a:rPr lang="fr-FR" dirty="0"/>
              <a:t>Ancrer les bourgs et villages au sein des paysages environnants</a:t>
            </a:r>
          </a:p>
        </p:txBody>
      </p:sp>
      <p:pic>
        <p:nvPicPr>
          <p:cNvPr id="6" name="Image 5">
            <a:extLst>
              <a:ext uri="{FF2B5EF4-FFF2-40B4-BE49-F238E27FC236}">
                <a16:creationId xmlns:a16="http://schemas.microsoft.com/office/drawing/2014/main" id="{43B360F4-B178-627A-1C64-033246111C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60"/>
          <a:stretch/>
        </p:blipFill>
        <p:spPr bwMode="auto">
          <a:xfrm>
            <a:off x="4996244" y="3961202"/>
            <a:ext cx="3778002" cy="2410399"/>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FE36BBC0-111B-D9A0-2B93-4B69ABB615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212" y="1700808"/>
            <a:ext cx="3778003" cy="2119191"/>
          </a:xfrm>
          <a:prstGeom prst="round2DiagRect">
            <a:avLst>
              <a:gd name="adj1" fmla="val 16667"/>
              <a:gd name="adj2" fmla="val 0"/>
            </a:avLst>
          </a:prstGeom>
          <a:ln>
            <a:noFill/>
          </a:ln>
          <a:effectLst>
            <a:outerShdw blurRad="254000" algn="tl" rotWithShape="0">
              <a:srgbClr val="000000">
                <a:alpha val="43000"/>
              </a:srgbClr>
            </a:outerShdw>
          </a:effectLst>
        </p:spPr>
      </p:pic>
    </p:spTree>
    <p:extLst>
      <p:ext uri="{BB962C8B-B14F-4D97-AF65-F5344CB8AC3E}">
        <p14:creationId xmlns:p14="http://schemas.microsoft.com/office/powerpoint/2010/main" val="417331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B45388C-2EE6-4AB2-AF4B-9361C64641B8}"/>
              </a:ext>
            </a:extLst>
          </p:cNvPr>
          <p:cNvSpPr>
            <a:spLocks noGrp="1"/>
          </p:cNvSpPr>
          <p:nvPr>
            <p:ph type="title"/>
          </p:nvPr>
        </p:nvSpPr>
        <p:spPr>
          <a:xfrm>
            <a:off x="457200" y="274638"/>
            <a:ext cx="8229600" cy="562074"/>
          </a:xfrm>
          <a:solidFill>
            <a:schemeClr val="accent5"/>
          </a:solidFill>
        </p:spPr>
        <p:txBody>
          <a:bodyPr>
            <a:noAutofit/>
          </a:bodyPr>
          <a:lstStyle/>
          <a:p>
            <a:pPr algn="ctr"/>
            <a:r>
              <a:rPr lang="fr-FR" b="1" dirty="0">
                <a:solidFill>
                  <a:schemeClr val="bg1"/>
                </a:solidFill>
              </a:rPr>
              <a:t>Les orientations du PADD </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34</a:t>
            </a:fld>
            <a:endParaRPr lang="fr-FR" dirty="0"/>
          </a:p>
        </p:txBody>
      </p:sp>
      <p:sp>
        <p:nvSpPr>
          <p:cNvPr id="3" name="Rectangle 2">
            <a:extLst>
              <a:ext uri="{FF2B5EF4-FFF2-40B4-BE49-F238E27FC236}">
                <a16:creationId xmlns:a16="http://schemas.microsoft.com/office/drawing/2014/main" id="{244FF803-CED0-427B-BC17-37F984FDF1D1}"/>
              </a:ext>
            </a:extLst>
          </p:cNvPr>
          <p:cNvSpPr/>
          <p:nvPr/>
        </p:nvSpPr>
        <p:spPr>
          <a:xfrm>
            <a:off x="323528" y="1052736"/>
            <a:ext cx="8496944" cy="1600438"/>
          </a:xfrm>
          <a:prstGeom prst="rect">
            <a:avLst/>
          </a:prstGeom>
        </p:spPr>
        <p:txBody>
          <a:bodyPr wrap="square">
            <a:spAutoFit/>
          </a:bodyPr>
          <a:lstStyle/>
          <a:p>
            <a:pPr marL="457200" indent="-457200" algn="just">
              <a:buFont typeface="+mj-lt"/>
              <a:buAutoNum type="arabicParenR" startAt="10"/>
            </a:pPr>
            <a:r>
              <a:rPr lang="fr-FR" sz="2200" b="1" dirty="0">
                <a:solidFill>
                  <a:srgbClr val="0092D8"/>
                </a:solidFill>
                <a:latin typeface="Open Sans Semibold" panose="020B0706030804020204" pitchFamily="34" charset="0"/>
              </a:rPr>
              <a:t>Accompagner le rayonnement du territoire</a:t>
            </a:r>
          </a:p>
          <a:p>
            <a:pPr marL="914400" lvl="1" indent="-457200">
              <a:buAutoNum type="arabicParenR"/>
            </a:pPr>
            <a:endParaRPr lang="fr-FR" sz="2200" b="1" dirty="0">
              <a:solidFill>
                <a:srgbClr val="0092D8"/>
              </a:solidFill>
              <a:latin typeface="Open Sans Semibold" panose="020B0706030804020204" pitchFamily="34" charset="0"/>
            </a:endParaRPr>
          </a:p>
          <a:p>
            <a:pPr marL="800100" lvl="1" indent="-342900" algn="just">
              <a:buFont typeface="Arial" panose="020B0604020202020204" pitchFamily="34" charset="0"/>
              <a:buChar char="•"/>
            </a:pPr>
            <a:r>
              <a:rPr lang="fr-FR" dirty="0"/>
              <a:t>Accompagner le développement touristique</a:t>
            </a:r>
          </a:p>
          <a:p>
            <a:pPr marL="800100" lvl="1" indent="-342900" algn="just">
              <a:buFont typeface="Arial" panose="020B0604020202020204" pitchFamily="34" charset="0"/>
              <a:buChar char="•"/>
            </a:pPr>
            <a:r>
              <a:rPr lang="fr-FR" dirty="0"/>
              <a:t>Permettre l’essor d’une nouvelle offre</a:t>
            </a:r>
          </a:p>
          <a:p>
            <a:pPr marL="800100" lvl="1" indent="-342900" algn="just">
              <a:buFont typeface="Arial" panose="020B0604020202020204" pitchFamily="34" charset="0"/>
              <a:buChar char="•"/>
            </a:pPr>
            <a:r>
              <a:rPr lang="fr-FR" dirty="0"/>
              <a:t>Promouvoir le rayonnement culturel et sportif</a:t>
            </a:r>
          </a:p>
        </p:txBody>
      </p:sp>
      <p:grpSp>
        <p:nvGrpSpPr>
          <p:cNvPr id="2" name="Groupe 1">
            <a:extLst>
              <a:ext uri="{FF2B5EF4-FFF2-40B4-BE49-F238E27FC236}">
                <a16:creationId xmlns:a16="http://schemas.microsoft.com/office/drawing/2014/main" id="{7F0AAFD6-5D21-6AC6-F087-F08008E0DD38}"/>
              </a:ext>
            </a:extLst>
          </p:cNvPr>
          <p:cNvGrpSpPr/>
          <p:nvPr/>
        </p:nvGrpSpPr>
        <p:grpSpPr>
          <a:xfrm>
            <a:off x="394436" y="2897649"/>
            <a:ext cx="8355127" cy="2736304"/>
            <a:chOff x="0" y="0"/>
            <a:chExt cx="5381625" cy="1885950"/>
          </a:xfrm>
        </p:grpSpPr>
        <p:pic>
          <p:nvPicPr>
            <p:cNvPr id="4" name="Image 3">
              <a:extLst>
                <a:ext uri="{FF2B5EF4-FFF2-40B4-BE49-F238E27FC236}">
                  <a16:creationId xmlns:a16="http://schemas.microsoft.com/office/drawing/2014/main" id="{A6866937-C842-DA44-62BD-A078DEFEF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62400" y="0"/>
              <a:ext cx="1419225" cy="1885950"/>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0E76F8D1-135F-A698-3C18-C92A58308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0" y="0"/>
              <a:ext cx="1466850" cy="1885950"/>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09E14E55-F882-7FCA-6EE8-1A64C16525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571625" y="38100"/>
              <a:ext cx="2247900" cy="1781175"/>
            </a:xfrm>
            <a:prstGeom prst="round2DiagRect">
              <a:avLst>
                <a:gd name="adj1" fmla="val 16667"/>
                <a:gd name="adj2" fmla="val 0"/>
              </a:avLst>
            </a:prstGeom>
            <a:ln>
              <a:noFill/>
            </a:ln>
            <a:effectLst>
              <a:outerShdw blurRad="254000" algn="tl" rotWithShape="0">
                <a:srgbClr val="000000">
                  <a:alpha val="43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01394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446229" y="200878"/>
            <a:ext cx="8229600" cy="562074"/>
          </a:xfrm>
          <a:solidFill>
            <a:schemeClr val="accent5"/>
          </a:solidFill>
        </p:spPr>
        <p:txBody>
          <a:bodyPr/>
          <a:lstStyle/>
          <a:p>
            <a:pPr algn="ctr"/>
            <a:r>
              <a:rPr lang="fr-FR" dirty="0">
                <a:solidFill>
                  <a:schemeClr val="bg1"/>
                </a:solidFill>
                <a:latin typeface="+mn-lt"/>
              </a:rPr>
              <a:t>Feuille de route des démarches</a:t>
            </a:r>
          </a:p>
        </p:txBody>
      </p:sp>
      <p:sp>
        <p:nvSpPr>
          <p:cNvPr id="5" name="Espace réservé du numéro de diapositive 4"/>
          <p:cNvSpPr>
            <a:spLocks noGrp="1"/>
          </p:cNvSpPr>
          <p:nvPr>
            <p:ph type="sldNum" sz="quarter" idx="12"/>
          </p:nvPr>
        </p:nvSpPr>
        <p:spPr/>
        <p:txBody>
          <a:bodyPr/>
          <a:lstStyle/>
          <a:p>
            <a:fld id="{4E98B72B-76D6-4591-B548-4C2DC78B2DE3}" type="slidenum">
              <a:rPr lang="fr-FR" smtClean="0"/>
              <a:pPr/>
              <a:t>4</a:t>
            </a:fld>
            <a:endParaRPr lang="fr-FR" dirty="0"/>
          </a:p>
        </p:txBody>
      </p:sp>
      <p:pic>
        <p:nvPicPr>
          <p:cNvPr id="11" name="Image 10">
            <a:extLst>
              <a:ext uri="{FF2B5EF4-FFF2-40B4-BE49-F238E27FC236}">
                <a16:creationId xmlns:a16="http://schemas.microsoft.com/office/drawing/2014/main" id="{03135768-8DEF-4A35-8259-E4AAAF037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86" y="1052736"/>
            <a:ext cx="7906827" cy="5177604"/>
          </a:xfrm>
          <a:prstGeom prst="rect">
            <a:avLst/>
          </a:prstGeom>
        </p:spPr>
      </p:pic>
    </p:spTree>
    <p:extLst>
      <p:ext uri="{BB962C8B-B14F-4D97-AF65-F5344CB8AC3E}">
        <p14:creationId xmlns:p14="http://schemas.microsoft.com/office/powerpoint/2010/main" val="381408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5</a:t>
            </a:fld>
            <a:endParaRPr lang="fr-FR" dirty="0"/>
          </a:p>
        </p:txBody>
      </p:sp>
      <p:sp>
        <p:nvSpPr>
          <p:cNvPr id="11" name="Titre 8">
            <a:extLst>
              <a:ext uri="{FF2B5EF4-FFF2-40B4-BE49-F238E27FC236}">
                <a16:creationId xmlns:a16="http://schemas.microsoft.com/office/drawing/2014/main" id="{BB0404D7-3DB1-4F6D-9AAF-DF762B64E340}"/>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Agenda PLUi jusqu’au débat communautaire du PADD</a:t>
            </a:r>
          </a:p>
        </p:txBody>
      </p:sp>
      <p:pic>
        <p:nvPicPr>
          <p:cNvPr id="3" name="Image 2">
            <a:extLst>
              <a:ext uri="{FF2B5EF4-FFF2-40B4-BE49-F238E27FC236}">
                <a16:creationId xmlns:a16="http://schemas.microsoft.com/office/drawing/2014/main" id="{328EBF56-D796-45A5-862E-1C4F9D0DD2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9" t="6576" r="2750" b="6576"/>
          <a:stretch/>
        </p:blipFill>
        <p:spPr>
          <a:xfrm>
            <a:off x="488756" y="876679"/>
            <a:ext cx="8229600" cy="5479672"/>
          </a:xfrm>
          <a:prstGeom prst="rect">
            <a:avLst/>
          </a:prstGeom>
        </p:spPr>
      </p:pic>
    </p:spTree>
    <p:extLst>
      <p:ext uri="{BB962C8B-B14F-4D97-AF65-F5344CB8AC3E}">
        <p14:creationId xmlns:p14="http://schemas.microsoft.com/office/powerpoint/2010/main" val="39642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1043608" y="3212976"/>
            <a:ext cx="7992888" cy="1296144"/>
          </a:xfrm>
        </p:spPr>
        <p:txBody>
          <a:bodyPr/>
          <a:lstStyle/>
          <a:p>
            <a:pPr marL="457200" lvl="1" indent="0">
              <a:buNone/>
            </a:pPr>
            <a:r>
              <a:rPr lang="fr-FR" sz="3600" dirty="0">
                <a:solidFill>
                  <a:schemeClr val="bg1"/>
                </a:solidFill>
              </a:rPr>
              <a:t>Le PADD du PLUi</a:t>
            </a:r>
          </a:p>
        </p:txBody>
      </p:sp>
      <p:sp>
        <p:nvSpPr>
          <p:cNvPr id="3" name="Espace réservé du texte 2"/>
          <p:cNvSpPr>
            <a:spLocks noGrp="1"/>
          </p:cNvSpPr>
          <p:nvPr>
            <p:ph type="body" sz="quarter" idx="12"/>
          </p:nvPr>
        </p:nvSpPr>
        <p:spPr/>
        <p:txBody>
          <a:bodyPr/>
          <a:lstStyle/>
          <a:p>
            <a:r>
              <a:rPr lang="fr-FR" dirty="0"/>
              <a:t>2</a:t>
            </a:r>
          </a:p>
        </p:txBody>
      </p:sp>
    </p:spTree>
    <p:extLst>
      <p:ext uri="{BB962C8B-B14F-4D97-AF65-F5344CB8AC3E}">
        <p14:creationId xmlns:p14="http://schemas.microsoft.com/office/powerpoint/2010/main" val="1477344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7</a:t>
            </a:fld>
            <a:endParaRPr lang="fr-FR" dirty="0"/>
          </a:p>
        </p:txBody>
      </p:sp>
      <p:sp>
        <p:nvSpPr>
          <p:cNvPr id="72" name="Titre 8">
            <a:extLst>
              <a:ext uri="{FF2B5EF4-FFF2-40B4-BE49-F238E27FC236}">
                <a16:creationId xmlns:a16="http://schemas.microsoft.com/office/drawing/2014/main" id="{894B829F-F1A3-42A9-B929-9435B37604FD}"/>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LE PADD en substance</a:t>
            </a:r>
          </a:p>
        </p:txBody>
      </p:sp>
      <p:pic>
        <p:nvPicPr>
          <p:cNvPr id="4" name="Graphique 3">
            <a:extLst>
              <a:ext uri="{FF2B5EF4-FFF2-40B4-BE49-F238E27FC236}">
                <a16:creationId xmlns:a16="http://schemas.microsoft.com/office/drawing/2014/main" id="{07D773FD-0F90-451A-9D17-61CF79FCDE1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3713"/>
          <a:stretch/>
        </p:blipFill>
        <p:spPr>
          <a:xfrm>
            <a:off x="1043608" y="1073240"/>
            <a:ext cx="1800200" cy="1941686"/>
          </a:xfrm>
          <a:prstGeom prst="rect">
            <a:avLst/>
          </a:prstGeom>
        </p:spPr>
      </p:pic>
      <p:sp>
        <p:nvSpPr>
          <p:cNvPr id="6" name="ZoneTexte 5">
            <a:extLst>
              <a:ext uri="{FF2B5EF4-FFF2-40B4-BE49-F238E27FC236}">
                <a16:creationId xmlns:a16="http://schemas.microsoft.com/office/drawing/2014/main" id="{763F9070-E165-494B-A4EB-7CB60254A623}"/>
              </a:ext>
            </a:extLst>
          </p:cNvPr>
          <p:cNvSpPr txBox="1"/>
          <p:nvPr/>
        </p:nvSpPr>
        <p:spPr>
          <a:xfrm>
            <a:off x="3491880" y="1073240"/>
            <a:ext cx="5194920" cy="5180905"/>
          </a:xfrm>
          <a:prstGeom prst="rect">
            <a:avLst/>
          </a:prstGeom>
          <a:solidFill>
            <a:schemeClr val="accent3">
              <a:lumMod val="20000"/>
              <a:lumOff val="80000"/>
            </a:schemeClr>
          </a:solidFill>
        </p:spPr>
        <p:txBody>
          <a:bodyPr wrap="square" rtlCol="0">
            <a:spAutoFit/>
          </a:bodyPr>
          <a:lstStyle/>
          <a:p>
            <a:pPr algn="just">
              <a:spcAft>
                <a:spcPts val="800"/>
              </a:spcAft>
            </a:pPr>
            <a:r>
              <a:rPr lang="fr-FR" sz="1600" b="1" dirty="0">
                <a:latin typeface="Arial Narrow" panose="020B0606020202030204" pitchFamily="34" charset="0"/>
              </a:rPr>
              <a:t>PRINCIPE N°1 : CO-CONSTRUIRE LE PROJET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Lien entre décision intercommunale et cohérence communale</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Association d’acteurs multiples</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Format de réunion favorisant le dialogue et le partage d’expertises</a:t>
            </a:r>
          </a:p>
          <a:p>
            <a:pPr marL="742950" lvl="1" indent="-285750" algn="just">
              <a:spcAft>
                <a:spcPts val="800"/>
              </a:spcAft>
              <a:buFont typeface="Courier New" panose="02070309020205020404" pitchFamily="49" charset="0"/>
              <a:buChar char="o"/>
            </a:pPr>
            <a:endParaRPr lang="fr-FR" sz="1400" dirty="0">
              <a:latin typeface="Arial Narrow" panose="020B0606020202030204" pitchFamily="34" charset="0"/>
            </a:endParaRPr>
          </a:p>
          <a:p>
            <a:pPr algn="just">
              <a:spcAft>
                <a:spcPts val="800"/>
              </a:spcAft>
            </a:pPr>
            <a:r>
              <a:rPr lang="fr-FR" sz="1600" b="1" dirty="0">
                <a:latin typeface="Arial Narrow" panose="020B0606020202030204" pitchFamily="34" charset="0"/>
              </a:rPr>
              <a:t>PRINCIPE N°2 : ADOPTER UNE POSTURE PROSPECTIVE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Réflexions tenant compte des impératifs du développement durable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Intégration des évolutions climatiques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Dépasser les logiques d’urbanisme de court terme </a:t>
            </a:r>
          </a:p>
          <a:p>
            <a:pPr marL="742950" lvl="1" indent="-285750" algn="just">
              <a:spcAft>
                <a:spcPts val="800"/>
              </a:spcAft>
              <a:buFont typeface="Courier New" panose="02070309020205020404" pitchFamily="49" charset="0"/>
              <a:buChar char="o"/>
            </a:pPr>
            <a:endParaRPr lang="fr-FR" sz="1400" dirty="0">
              <a:latin typeface="Arial Narrow" panose="020B0606020202030204" pitchFamily="34" charset="0"/>
            </a:endParaRPr>
          </a:p>
          <a:p>
            <a:pPr algn="just">
              <a:spcAft>
                <a:spcPts val="800"/>
              </a:spcAft>
            </a:pPr>
            <a:r>
              <a:rPr lang="fr-FR" sz="1600" b="1" dirty="0">
                <a:latin typeface="Arial Narrow" panose="020B0606020202030204" pitchFamily="34" charset="0"/>
              </a:rPr>
              <a:t>PRINCIPE N°3 : ABOUTIR A UN DOCUMENT PRAGMATIQUE</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Finalité règlementaire du document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Accompagner les projets et réflexions dans le respect du cadre règlementaire de la procédure </a:t>
            </a:r>
          </a:p>
          <a:p>
            <a:pPr marL="742950" lvl="1" indent="-285750" algn="just">
              <a:spcAft>
                <a:spcPts val="800"/>
              </a:spcAft>
              <a:buFont typeface="Courier New" panose="02070309020205020404" pitchFamily="49" charset="0"/>
              <a:buChar char="o"/>
            </a:pPr>
            <a:r>
              <a:rPr lang="fr-FR" sz="1400" dirty="0">
                <a:latin typeface="Arial Narrow" panose="020B0606020202030204" pitchFamily="34" charset="0"/>
              </a:rPr>
              <a:t>Avoir un document accessible, lisible et compris de tous </a:t>
            </a:r>
          </a:p>
        </p:txBody>
      </p:sp>
      <p:pic>
        <p:nvPicPr>
          <p:cNvPr id="10" name="Graphique 9">
            <a:extLst>
              <a:ext uri="{FF2B5EF4-FFF2-40B4-BE49-F238E27FC236}">
                <a16:creationId xmlns:a16="http://schemas.microsoft.com/office/drawing/2014/main" id="{7BCD8863-536C-426C-8789-2E51D420310C}"/>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15329"/>
          <a:stretch/>
        </p:blipFill>
        <p:spPr>
          <a:xfrm>
            <a:off x="1259632" y="3119059"/>
            <a:ext cx="1368152" cy="1448032"/>
          </a:xfrm>
          <a:prstGeom prst="rect">
            <a:avLst/>
          </a:prstGeom>
        </p:spPr>
      </p:pic>
      <p:pic>
        <p:nvPicPr>
          <p:cNvPr id="12" name="Graphique 11">
            <a:extLst>
              <a:ext uri="{FF2B5EF4-FFF2-40B4-BE49-F238E27FC236}">
                <a16:creationId xmlns:a16="http://schemas.microsoft.com/office/drawing/2014/main" id="{1E163728-70A4-4129-BBDD-55CAD0C6377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21377"/>
          <a:stretch/>
        </p:blipFill>
        <p:spPr>
          <a:xfrm>
            <a:off x="1043608" y="4475755"/>
            <a:ext cx="1882759" cy="1850350"/>
          </a:xfrm>
          <a:prstGeom prst="rect">
            <a:avLst/>
          </a:prstGeom>
        </p:spPr>
      </p:pic>
    </p:spTree>
    <p:extLst>
      <p:ext uri="{BB962C8B-B14F-4D97-AF65-F5344CB8AC3E}">
        <p14:creationId xmlns:p14="http://schemas.microsoft.com/office/powerpoint/2010/main" val="11348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8</a:t>
            </a:fld>
            <a:endParaRPr lang="fr-FR" dirty="0"/>
          </a:p>
        </p:txBody>
      </p:sp>
      <p:sp>
        <p:nvSpPr>
          <p:cNvPr id="11" name="Espace réservé du contenu 3">
            <a:extLst>
              <a:ext uri="{FF2B5EF4-FFF2-40B4-BE49-F238E27FC236}">
                <a16:creationId xmlns:a16="http://schemas.microsoft.com/office/drawing/2014/main" id="{F451F955-6952-4A44-A322-BC409AB2BCED}"/>
              </a:ext>
            </a:extLst>
          </p:cNvPr>
          <p:cNvSpPr>
            <a:spLocks noGrp="1"/>
          </p:cNvSpPr>
          <p:nvPr/>
        </p:nvSpPr>
        <p:spPr>
          <a:xfrm>
            <a:off x="457201" y="1772816"/>
            <a:ext cx="8229600" cy="385810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0" algn="just">
              <a:buFont typeface="Wingdings" panose="05000000000000000000" pitchFamily="2" charset="2"/>
              <a:buChar char="Ø"/>
            </a:pPr>
            <a:r>
              <a:rPr lang="fr-FR" sz="1600" b="1" dirty="0">
                <a:solidFill>
                  <a:srgbClr val="0092D8"/>
                </a:solidFill>
                <a:latin typeface="Arial Narrow" panose="020B0606020202030204" pitchFamily="34" charset="0"/>
              </a:rPr>
              <a:t>A l’échelle de Coutances mer et bocage</a:t>
            </a:r>
          </a:p>
          <a:p>
            <a:pPr lvl="1" algn="just">
              <a:buFont typeface="Arial" panose="020B0604020202020204" pitchFamily="34" charset="0"/>
              <a:buChar char="•"/>
            </a:pPr>
            <a:r>
              <a:rPr lang="fr-FR" dirty="0">
                <a:latin typeface="Arial Narrow" panose="020B0606020202030204" pitchFamily="34" charset="0"/>
              </a:rPr>
              <a:t>Projet de territoire, Plan Climat Air Energie Territorial (</a:t>
            </a:r>
            <a:r>
              <a:rPr lang="fr-FR" b="1" dirty="0">
                <a:latin typeface="Arial Narrow" panose="020B0606020202030204" pitchFamily="34" charset="0"/>
              </a:rPr>
              <a:t>PCAET</a:t>
            </a:r>
            <a:r>
              <a:rPr lang="fr-FR" dirty="0">
                <a:latin typeface="Arial Narrow" panose="020B0606020202030204" pitchFamily="34" charset="0"/>
              </a:rPr>
              <a:t>), </a:t>
            </a:r>
            <a:r>
              <a:rPr lang="fr-FR" b="1" dirty="0">
                <a:latin typeface="Arial Narrow" panose="020B0606020202030204" pitchFamily="34" charset="0"/>
              </a:rPr>
              <a:t>PAPI (Programme d’Actions de Prévention des Inondations)</a:t>
            </a:r>
            <a:r>
              <a:rPr lang="fr-FR" dirty="0">
                <a:latin typeface="Arial Narrow" panose="020B0606020202030204" pitchFamily="34" charset="0"/>
              </a:rPr>
              <a:t>, Contrat de Territoire Eau Climat, Contrat de Transition Ecologique, Notre Littoral Pour Demain, Territoire Durable 2030, </a:t>
            </a:r>
            <a:r>
              <a:rPr lang="fr-FR" b="1" dirty="0">
                <a:latin typeface="Arial Narrow" panose="020B0606020202030204" pitchFamily="34" charset="0"/>
              </a:rPr>
              <a:t>AMI</a:t>
            </a:r>
            <a:r>
              <a:rPr lang="fr-FR" dirty="0">
                <a:latin typeface="Arial Narrow" panose="020B0606020202030204" pitchFamily="34" charset="0"/>
              </a:rPr>
              <a:t> (Appel à Manifestation d’Intérêt) </a:t>
            </a:r>
            <a:r>
              <a:rPr lang="fr-FR" b="1" dirty="0">
                <a:latin typeface="Arial Narrow" panose="020B0606020202030204" pitchFamily="34" charset="0"/>
              </a:rPr>
              <a:t>Planification urbaine trajectoire 2°C, </a:t>
            </a:r>
            <a:r>
              <a:rPr lang="fr-FR" dirty="0">
                <a:latin typeface="Arial Narrow" panose="020B0606020202030204" pitchFamily="34" charset="0"/>
              </a:rPr>
              <a:t>projets et politiques publiques (économie, aménagement, mobilités, social, santé, culture, loisirs, scolaires, …), Reconquête de la qualité de l’eau, Projet Alimentaire Territorial, Stratégie mobilité rurale, Projet Partenarial d’Aménagement Entre Deux Havres, Contrat de territoire</a:t>
            </a:r>
          </a:p>
          <a:p>
            <a:pPr lvl="1" algn="just">
              <a:buFont typeface="Arial" panose="020B0604020202020204" pitchFamily="34" charset="0"/>
              <a:buChar char="•"/>
            </a:pPr>
            <a:r>
              <a:rPr lang="fr-FR" dirty="0">
                <a:latin typeface="Arial Narrow" panose="020B0606020202030204" pitchFamily="34" charset="0"/>
              </a:rPr>
              <a:t>PLUI(s) et projets des territoires voisins</a:t>
            </a:r>
          </a:p>
          <a:p>
            <a:pPr marL="457200" lvl="1" indent="0" algn="just">
              <a:buNone/>
            </a:pPr>
            <a:endParaRPr lang="fr-FR" dirty="0">
              <a:latin typeface="Arial Narrow" panose="020B0606020202030204" pitchFamily="34" charset="0"/>
            </a:endParaRPr>
          </a:p>
          <a:p>
            <a:pPr algn="just">
              <a:buFont typeface="Wingdings" panose="05000000000000000000" pitchFamily="2" charset="2"/>
              <a:buChar char="Ø"/>
            </a:pPr>
            <a:r>
              <a:rPr lang="fr-FR" sz="1600" b="1" dirty="0">
                <a:solidFill>
                  <a:srgbClr val="0092D8"/>
                </a:solidFill>
                <a:latin typeface="Arial Narrow" panose="020B0606020202030204" pitchFamily="34" charset="0"/>
              </a:rPr>
              <a:t>Dans la hiérarchie des documents de planification réglementaire</a:t>
            </a:r>
          </a:p>
          <a:p>
            <a:pPr lvl="1" algn="just">
              <a:buFont typeface="Arial" panose="020B0604020202020204" pitchFamily="34" charset="0"/>
              <a:buChar char="•"/>
            </a:pPr>
            <a:r>
              <a:rPr lang="fr-FR" dirty="0">
                <a:latin typeface="Arial Narrow" panose="020B0606020202030204" pitchFamily="34" charset="0"/>
              </a:rPr>
              <a:t>Documents de planification de rangs supérieurs des autres collectivités ou de l’</a:t>
            </a:r>
            <a:r>
              <a:rPr lang="fr-FR" cap="all" dirty="0">
                <a:solidFill>
                  <a:prstClr val="black"/>
                </a:solidFill>
                <a:latin typeface="Arial Narrow" panose="020B0606020202030204" pitchFamily="34" charset="0"/>
              </a:rPr>
              <a:t> é</a:t>
            </a:r>
            <a:r>
              <a:rPr lang="fr-FR" dirty="0">
                <a:latin typeface="Arial Narrow" panose="020B0606020202030204" pitchFamily="34" charset="0"/>
              </a:rPr>
              <a:t>tat : </a:t>
            </a:r>
            <a:r>
              <a:rPr lang="fr-FR" b="1" dirty="0">
                <a:latin typeface="Arial Narrow" panose="020B0606020202030204" pitchFamily="34" charset="0"/>
              </a:rPr>
              <a:t>SCoT </a:t>
            </a:r>
            <a:r>
              <a:rPr lang="fr-FR" dirty="0">
                <a:latin typeface="Arial Narrow" panose="020B0606020202030204" pitchFamily="34" charset="0"/>
              </a:rPr>
              <a:t>(Schéma de Cohérence Territoriale), </a:t>
            </a:r>
            <a:r>
              <a:rPr lang="fr-FR" b="1" dirty="0">
                <a:latin typeface="Arial Narrow" panose="020B0606020202030204" pitchFamily="34" charset="0"/>
              </a:rPr>
              <a:t>SRADDET (</a:t>
            </a:r>
            <a:r>
              <a:rPr lang="fr-FR" dirty="0">
                <a:latin typeface="Arial Narrow" panose="020B0606020202030204" pitchFamily="34" charset="0"/>
              </a:rPr>
              <a:t>Schéma Régional d’Aménagement, de Développement Durable et d’</a:t>
            </a:r>
            <a:r>
              <a:rPr lang="fr-FR" cap="all" dirty="0">
                <a:solidFill>
                  <a:prstClr val="black"/>
                </a:solidFill>
                <a:latin typeface="Arial Narrow" panose="020B0606020202030204" pitchFamily="34" charset="0"/>
              </a:rPr>
              <a:t> é</a:t>
            </a:r>
            <a:r>
              <a:rPr lang="fr-FR" dirty="0">
                <a:latin typeface="Arial Narrow" panose="020B0606020202030204" pitchFamily="34" charset="0"/>
              </a:rPr>
              <a:t>galité du Territoire), </a:t>
            </a:r>
            <a:r>
              <a:rPr lang="fr-FR" b="1" dirty="0">
                <a:latin typeface="Arial Narrow" panose="020B0606020202030204" pitchFamily="34" charset="0"/>
              </a:rPr>
              <a:t>PPR </a:t>
            </a:r>
            <a:r>
              <a:rPr lang="fr-FR" dirty="0">
                <a:latin typeface="Arial Narrow" panose="020B0606020202030204" pitchFamily="34" charset="0"/>
              </a:rPr>
              <a:t>(Plan de Prévention des Risques), …</a:t>
            </a:r>
          </a:p>
          <a:p>
            <a:pPr lvl="1" algn="just">
              <a:buFont typeface="Arial" panose="020B0604020202020204" pitchFamily="34" charset="0"/>
              <a:buChar char="•"/>
            </a:pPr>
            <a:r>
              <a:rPr lang="fr-FR" dirty="0">
                <a:latin typeface="Arial Narrow" panose="020B0606020202030204" pitchFamily="34" charset="0"/>
              </a:rPr>
              <a:t>Cadre règlementaire national de l’urbanisme, loi littoral, évolutions réglementaires (lois : Grenelles, ALUR, </a:t>
            </a:r>
            <a:r>
              <a:rPr lang="fr-FR" dirty="0" err="1">
                <a:latin typeface="Arial Narrow" panose="020B0606020202030204" pitchFamily="34" charset="0"/>
              </a:rPr>
              <a:t>NOTRe</a:t>
            </a:r>
            <a:r>
              <a:rPr lang="fr-FR" dirty="0">
                <a:latin typeface="Arial Narrow" panose="020B0606020202030204" pitchFamily="34" charset="0"/>
              </a:rPr>
              <a:t>, ELAN, loi Climat Résilience, …)</a:t>
            </a:r>
          </a:p>
        </p:txBody>
      </p:sp>
      <p:sp>
        <p:nvSpPr>
          <p:cNvPr id="12" name="Espace réservé du contenu 9">
            <a:extLst>
              <a:ext uri="{FF2B5EF4-FFF2-40B4-BE49-F238E27FC236}">
                <a16:creationId xmlns:a16="http://schemas.microsoft.com/office/drawing/2014/main" id="{B7F67273-CF95-44FB-8E9B-8B5FC5DA6A15}"/>
              </a:ext>
            </a:extLst>
          </p:cNvPr>
          <p:cNvSpPr txBox="1">
            <a:spLocks/>
          </p:cNvSpPr>
          <p:nvPr/>
        </p:nvSpPr>
        <p:spPr>
          <a:xfrm>
            <a:off x="457200" y="908720"/>
            <a:ext cx="8229600" cy="562074"/>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200" b="1" kern="1200">
                <a:solidFill>
                  <a:srgbClr val="0092D8"/>
                </a:solidFill>
                <a:latin typeface="Arial Narrow" panose="020B0606020202030204" pitchFamily="34" charset="0"/>
                <a:ea typeface="+mn-ea"/>
                <a:cs typeface="+mn-cs"/>
              </a:defRPr>
            </a:lvl1pPr>
            <a:lvl2pPr marL="742950" indent="-285750" algn="l" defTabSz="914400" rtl="0" eaLnBrk="1" latinLnBrk="0" hangingPunct="1">
              <a:spcBef>
                <a:spcPct val="20000"/>
              </a:spcBef>
              <a:buClr>
                <a:srgbClr val="009DBD"/>
              </a:buClr>
              <a:buFont typeface="Arial" panose="020B0604020202020204" pitchFamily="34" charset="0"/>
              <a:buChar char="•"/>
              <a:defRPr sz="2000" b="1" kern="1200">
                <a:solidFill>
                  <a:srgbClr val="009DBD"/>
                </a:solidFill>
                <a:latin typeface="Arial Narrow" panose="020B0606020202030204" pitchFamily="34" charset="0"/>
                <a:ea typeface="+mn-ea"/>
                <a:cs typeface="+mn-cs"/>
              </a:defRPr>
            </a:lvl2pPr>
            <a:lvl3pPr marL="1143000" indent="-228600" algn="l" defTabSz="914400" rtl="0" eaLnBrk="1" latinLnBrk="0" hangingPunct="1">
              <a:spcBef>
                <a:spcPct val="20000"/>
              </a:spcBef>
              <a:buClr>
                <a:srgbClr val="8C8E90"/>
              </a:buClr>
              <a:buFont typeface="Wingdings" panose="05000000000000000000" pitchFamily="2" charset="2"/>
              <a:buChar char="§"/>
              <a:defRPr sz="1600" kern="1200">
                <a:solidFill>
                  <a:srgbClr val="00A69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rgbClr val="94C12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a:t>Des démarches simultanées</a:t>
            </a:r>
          </a:p>
        </p:txBody>
      </p:sp>
      <p:sp>
        <p:nvSpPr>
          <p:cNvPr id="7" name="Titre 8">
            <a:extLst>
              <a:ext uri="{FF2B5EF4-FFF2-40B4-BE49-F238E27FC236}">
                <a16:creationId xmlns:a16="http://schemas.microsoft.com/office/drawing/2014/main" id="{5EE17C79-B842-4736-AC5D-E1450441C6D7}"/>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Articulation plans et programmes</a:t>
            </a:r>
          </a:p>
        </p:txBody>
      </p:sp>
    </p:spTree>
    <p:extLst>
      <p:ext uri="{BB962C8B-B14F-4D97-AF65-F5344CB8AC3E}">
        <p14:creationId xmlns:p14="http://schemas.microsoft.com/office/powerpoint/2010/main" val="78685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4E98B72B-76D6-4591-B548-4C2DC78B2DE3}" type="slidenum">
              <a:rPr lang="fr-FR" smtClean="0"/>
              <a:pPr/>
              <a:t>9</a:t>
            </a:fld>
            <a:endParaRPr lang="fr-FR" dirty="0"/>
          </a:p>
        </p:txBody>
      </p:sp>
      <p:sp>
        <p:nvSpPr>
          <p:cNvPr id="11" name="Titre 8">
            <a:extLst>
              <a:ext uri="{FF2B5EF4-FFF2-40B4-BE49-F238E27FC236}">
                <a16:creationId xmlns:a16="http://schemas.microsoft.com/office/drawing/2014/main" id="{BB0404D7-3DB1-4F6D-9AAF-DF762B64E340}"/>
              </a:ext>
            </a:extLst>
          </p:cNvPr>
          <p:cNvSpPr txBox="1">
            <a:spLocks/>
          </p:cNvSpPr>
          <p:nvPr/>
        </p:nvSpPr>
        <p:spPr>
          <a:xfrm>
            <a:off x="457200" y="274638"/>
            <a:ext cx="8229600" cy="562074"/>
          </a:xfrm>
          <a:prstGeom prst="rect">
            <a:avLst/>
          </a:prstGeom>
          <a:solidFill>
            <a:schemeClr val="accent5"/>
          </a:solidFill>
        </p:spPr>
        <p:txBody>
          <a:bodyPr vert="horz" lIns="91440" tIns="45720" rIns="91440" bIns="45720" rtlCol="0" anchor="ctr">
            <a:noAutofit/>
          </a:bodyPr>
          <a:lstStyle>
            <a:lvl1pPr algn="l" defTabSz="914400" rtl="0" eaLnBrk="1" latinLnBrk="0" hangingPunct="1">
              <a:spcBef>
                <a:spcPct val="0"/>
              </a:spcBef>
              <a:buNone/>
              <a:defRPr sz="2600" b="1" kern="1200">
                <a:solidFill>
                  <a:srgbClr val="00649A"/>
                </a:solidFill>
                <a:latin typeface="Arial Narrow" panose="020B0606020202030204" pitchFamily="34" charset="0"/>
                <a:ea typeface="+mj-ea"/>
                <a:cs typeface="Arial" panose="020B0604020202020204" pitchFamily="34" charset="0"/>
              </a:defRPr>
            </a:lvl1pPr>
          </a:lstStyle>
          <a:p>
            <a:pPr algn="ctr"/>
            <a:r>
              <a:rPr lang="fr-FR" dirty="0">
                <a:solidFill>
                  <a:schemeClr val="bg1"/>
                </a:solidFill>
              </a:rPr>
              <a:t>Loi Climat et Résilience</a:t>
            </a:r>
          </a:p>
        </p:txBody>
      </p:sp>
      <p:sp>
        <p:nvSpPr>
          <p:cNvPr id="2" name="ZoneTexte 18">
            <a:extLst>
              <a:ext uri="{FF2B5EF4-FFF2-40B4-BE49-F238E27FC236}">
                <a16:creationId xmlns:a16="http://schemas.microsoft.com/office/drawing/2014/main" id="{B447FC60-DEC6-6785-E6CD-D74A82606573}"/>
              </a:ext>
            </a:extLst>
          </p:cNvPr>
          <p:cNvSpPr txBox="1"/>
          <p:nvPr/>
        </p:nvSpPr>
        <p:spPr>
          <a:xfrm>
            <a:off x="457199" y="936846"/>
            <a:ext cx="8229600" cy="1681229"/>
          </a:xfrm>
          <a:prstGeom prst="rect">
            <a:avLst/>
          </a:prstGeom>
          <a:noFill/>
          <a:ln cap="flat">
            <a:noFill/>
          </a:ln>
        </p:spPr>
        <p:txBody>
          <a:bodyPr vert="horz" wrap="square" lIns="91440" tIns="45720" rIns="91440" bIns="4572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fontAlgn="auto" hangingPunct="1">
              <a:lnSpc>
                <a:spcPct val="100000"/>
              </a:lnSpc>
              <a:spcBef>
                <a:spcPts val="0"/>
              </a:spcBef>
              <a:spcAft>
                <a:spcPts val="1200"/>
              </a:spcAft>
              <a:buNone/>
              <a:tabLst/>
              <a:defRPr sz="1800" b="0" i="0" u="none" strike="noStrike" kern="0" cap="none" spc="0" baseline="0">
                <a:solidFill>
                  <a:srgbClr val="000000"/>
                </a:solidFill>
                <a:uFillTx/>
              </a:defRPr>
            </a:pPr>
            <a:r>
              <a:rPr lang="fr-FR" b="1" i="0" u="none" strike="noStrike" kern="1200" cap="none" spc="0" baseline="0" dirty="0">
                <a:solidFill>
                  <a:srgbClr val="000000"/>
                </a:solidFill>
                <a:uFillTx/>
                <a:ea typeface="Times New Roman" pitchFamily="18"/>
                <a:cs typeface="Arial" panose="020B0604020202020204" pitchFamily="34" charset="0"/>
              </a:rPr>
              <a:t>Objectif national </a:t>
            </a:r>
            <a:r>
              <a:rPr lang="fr-FR" b="1" i="0" u="none" strike="noStrike" kern="1200" cap="none" spc="0" baseline="0" dirty="0">
                <a:solidFill>
                  <a:srgbClr val="000000"/>
                </a:solidFill>
                <a:uFillTx/>
                <a:ea typeface="Times New Roman" pitchFamily="18"/>
                <a:cs typeface="Arial" panose="020B0604020202020204" pitchFamily="34" charset="0"/>
                <a:sym typeface="Wingdings" panose="05000000000000000000" pitchFamily="2" charset="2"/>
              </a:rPr>
              <a:t> Zéro A</a:t>
            </a:r>
            <a:r>
              <a:rPr lang="fr-FR" b="1" i="0" u="none" strike="noStrike" kern="1200" cap="none" spc="0" baseline="0" dirty="0">
                <a:solidFill>
                  <a:srgbClr val="000000"/>
                </a:solidFill>
                <a:uFillTx/>
                <a:ea typeface="Times New Roman" pitchFamily="18"/>
                <a:cs typeface="Arial" panose="020B0604020202020204" pitchFamily="34" charset="0"/>
              </a:rPr>
              <a:t>rtificialisation </a:t>
            </a:r>
            <a:r>
              <a:rPr lang="fr-FR" b="1" dirty="0">
                <a:solidFill>
                  <a:srgbClr val="000000"/>
                </a:solidFill>
                <a:ea typeface="Times New Roman" pitchFamily="18"/>
                <a:cs typeface="Arial" panose="020B0604020202020204" pitchFamily="34" charset="0"/>
              </a:rPr>
              <a:t>N</a:t>
            </a:r>
            <a:r>
              <a:rPr lang="fr-FR" b="1" i="0" u="none" strike="noStrike" kern="1200" cap="none" spc="0" baseline="0" dirty="0">
                <a:solidFill>
                  <a:srgbClr val="000000"/>
                </a:solidFill>
                <a:uFillTx/>
                <a:ea typeface="Times New Roman" pitchFamily="18"/>
                <a:cs typeface="Arial" panose="020B0604020202020204" pitchFamily="34" charset="0"/>
              </a:rPr>
              <a:t>ette d’ici </a:t>
            </a:r>
            <a:r>
              <a:rPr lang="fr-FR" b="1" i="0" u="sng" strike="noStrike" kern="1200" cap="none" spc="0" baseline="0" dirty="0">
                <a:solidFill>
                  <a:srgbClr val="000000"/>
                </a:solidFill>
                <a:uFillTx/>
                <a:ea typeface="Times New Roman" pitchFamily="18"/>
                <a:cs typeface="Arial" panose="020B0604020202020204" pitchFamily="34" charset="0"/>
              </a:rPr>
              <a:t>2050</a:t>
            </a:r>
          </a:p>
          <a:p>
            <a:pPr marL="0" marR="0" lvl="0" indent="0" algn="just" defTabSz="914400" rtl="0" fontAlgn="auto" hangingPunct="1">
              <a:lnSpc>
                <a:spcPct val="100000"/>
              </a:lnSpc>
              <a:spcBef>
                <a:spcPts val="0"/>
              </a:spcBef>
              <a:spcAft>
                <a:spcPts val="1200"/>
              </a:spcAft>
              <a:buNone/>
              <a:tabLst/>
              <a:defRPr sz="1800" b="0" i="0" u="none" strike="noStrike" kern="0" cap="none" spc="0" baseline="0">
                <a:solidFill>
                  <a:srgbClr val="000000"/>
                </a:solidFill>
                <a:uFillTx/>
              </a:defRPr>
            </a:pPr>
            <a:r>
              <a:rPr lang="fr-FR" b="1" i="0" u="sng" strike="noStrike" kern="1200" cap="none" spc="0" baseline="0" dirty="0">
                <a:solidFill>
                  <a:srgbClr val="000000"/>
                </a:solidFill>
                <a:uFillTx/>
                <a:ea typeface="Times New Roman" pitchFamily="18"/>
                <a:cs typeface="Arial" panose="020B0604020202020204" pitchFamily="34" charset="0"/>
              </a:rPr>
              <a:t>Comment l’atteindre </a:t>
            </a:r>
            <a:r>
              <a:rPr lang="fr-FR" b="1" i="0" u="none" strike="noStrike" kern="1200" cap="none" spc="0" baseline="0" dirty="0">
                <a:solidFill>
                  <a:srgbClr val="000000"/>
                </a:solidFill>
                <a:uFillTx/>
                <a:ea typeface="Times New Roman" pitchFamily="18"/>
                <a:cs typeface="Arial" panose="020B0604020202020204" pitchFamily="34" charset="0"/>
              </a:rPr>
              <a:t>?</a:t>
            </a:r>
          </a:p>
          <a:p>
            <a:pPr marL="285841" marR="0" lvl="0" indent="-285841" algn="just" defTabSz="914400" rtl="0" fontAlgn="auto" hangingPunct="1">
              <a:lnSpc>
                <a:spcPct val="100000"/>
              </a:lnSpc>
              <a:spcBef>
                <a:spcPts val="0"/>
              </a:spcBef>
              <a:spcAft>
                <a:spcPts val="1200"/>
              </a:spcAft>
              <a:buSzPct val="100000"/>
              <a:buFont typeface="Wingdings" pitchFamily="2"/>
              <a:buChar char="§"/>
              <a:tabLst/>
              <a:defRPr sz="1800" b="0" i="0" u="none" strike="noStrike" kern="0" cap="none" spc="0" baseline="0">
                <a:solidFill>
                  <a:srgbClr val="000000"/>
                </a:solidFill>
                <a:uFillTx/>
              </a:defRPr>
            </a:pPr>
            <a:r>
              <a:rPr lang="fr-FR" dirty="0">
                <a:solidFill>
                  <a:srgbClr val="000000"/>
                </a:solidFill>
                <a:ea typeface="Times New Roman" pitchFamily="18"/>
                <a:cs typeface="Arial" panose="020B0604020202020204" pitchFamily="34" charset="0"/>
              </a:rPr>
              <a:t>Définition d’u</a:t>
            </a:r>
            <a:r>
              <a:rPr lang="fr-FR" i="0" u="none" strike="noStrike" kern="1200" cap="none" spc="0" baseline="0" dirty="0">
                <a:solidFill>
                  <a:srgbClr val="000000"/>
                </a:solidFill>
                <a:uFillTx/>
                <a:ea typeface="Times New Roman" pitchFamily="18"/>
                <a:cs typeface="Arial" panose="020B0604020202020204" pitchFamily="34" charset="0"/>
              </a:rPr>
              <a:t>ne trajectoire d’aménagement </a:t>
            </a:r>
          </a:p>
          <a:p>
            <a:pPr marL="285841" marR="0" lvl="0" indent="-285841" algn="just" defTabSz="914400" rtl="0" fontAlgn="auto" hangingPunct="1">
              <a:lnSpc>
                <a:spcPct val="100000"/>
              </a:lnSpc>
              <a:spcBef>
                <a:spcPts val="0"/>
              </a:spcBef>
              <a:spcAft>
                <a:spcPts val="1200"/>
              </a:spcAft>
              <a:buSzPct val="100000"/>
              <a:buFont typeface="Wingdings" pitchFamily="2"/>
              <a:buChar char="§"/>
              <a:tabLst/>
              <a:defRPr sz="1800" b="0" i="0" u="none" strike="noStrike" kern="0" cap="none" spc="0" baseline="0">
                <a:solidFill>
                  <a:srgbClr val="000000"/>
                </a:solidFill>
                <a:uFillTx/>
              </a:defRPr>
            </a:pPr>
            <a:r>
              <a:rPr lang="fr-FR" i="0" u="none" strike="noStrike" kern="1200" cap="none" spc="0" baseline="0" dirty="0">
                <a:solidFill>
                  <a:srgbClr val="000000"/>
                </a:solidFill>
                <a:uFillTx/>
                <a:ea typeface="Times New Roman" pitchFamily="18"/>
                <a:cs typeface="Arial" panose="020B0604020202020204" pitchFamily="34" charset="0"/>
              </a:rPr>
              <a:t>Objectifs par tranche de 10 années</a:t>
            </a:r>
          </a:p>
        </p:txBody>
      </p:sp>
      <p:grpSp>
        <p:nvGrpSpPr>
          <p:cNvPr id="4" name="Diagramme 19">
            <a:extLst>
              <a:ext uri="{FF2B5EF4-FFF2-40B4-BE49-F238E27FC236}">
                <a16:creationId xmlns:a16="http://schemas.microsoft.com/office/drawing/2014/main" id="{E6706217-E2C5-317B-12DD-453785339F37}"/>
              </a:ext>
            </a:extLst>
          </p:cNvPr>
          <p:cNvGrpSpPr/>
          <p:nvPr/>
        </p:nvGrpSpPr>
        <p:grpSpPr>
          <a:xfrm>
            <a:off x="457199" y="3072640"/>
            <a:ext cx="8149919" cy="2215069"/>
            <a:chOff x="961921" y="3024003"/>
            <a:chExt cx="8200440" cy="2215069"/>
          </a:xfrm>
        </p:grpSpPr>
        <p:sp>
          <p:nvSpPr>
            <p:cNvPr id="9" name="Forme libre : forme 8">
              <a:extLst>
                <a:ext uri="{FF2B5EF4-FFF2-40B4-BE49-F238E27FC236}">
                  <a16:creationId xmlns:a16="http://schemas.microsoft.com/office/drawing/2014/main" id="{EE25D14A-D6B6-25A0-DE07-8B6F80204516}"/>
                </a:ext>
              </a:extLst>
            </p:cNvPr>
            <p:cNvSpPr/>
            <p:nvPr/>
          </p:nvSpPr>
          <p:spPr>
            <a:xfrm>
              <a:off x="3149275" y="3024003"/>
              <a:ext cx="6013086" cy="718919"/>
            </a:xfrm>
            <a:custGeom>
              <a:avLst/>
              <a:gdLst>
                <a:gd name="f0" fmla="val 10800000"/>
                <a:gd name="f1" fmla="val 5400000"/>
                <a:gd name="f2" fmla="val 180"/>
                <a:gd name="f3" fmla="val w"/>
                <a:gd name="f4" fmla="val h"/>
                <a:gd name="f5" fmla="val 0"/>
                <a:gd name="f6" fmla="val 718837"/>
                <a:gd name="f7" fmla="val 6051062"/>
                <a:gd name="f8" fmla="val 1008537"/>
                <a:gd name="f9" fmla="val 5042525"/>
                <a:gd name="f10" fmla="val 5599525"/>
                <a:gd name="f11" fmla="val 712465"/>
                <a:gd name="f12" fmla="val 6051058"/>
                <a:gd name="f13" fmla="val 704604"/>
                <a:gd name="f14" fmla="val 4"/>
                <a:gd name="f15" fmla="val 451537"/>
                <a:gd name="f16" fmla="+- 0 0 0"/>
                <a:gd name="f17" fmla="*/ f3 1 718837"/>
                <a:gd name="f18" fmla="*/ f4 1 6051062"/>
                <a:gd name="f19" fmla="+- f7 0 f5"/>
                <a:gd name="f20" fmla="+- f6 0 f5"/>
                <a:gd name="f21" fmla="*/ f16 f0 1"/>
                <a:gd name="f22" fmla="*/ f20 1 718837"/>
                <a:gd name="f23" fmla="*/ f19 1 6051062"/>
                <a:gd name="f24" fmla="*/ 119809 f20 1"/>
                <a:gd name="f25" fmla="*/ 0 f19 1"/>
                <a:gd name="f26" fmla="*/ 599028 f20 1"/>
                <a:gd name="f27" fmla="*/ 718837 f20 1"/>
                <a:gd name="f28" fmla="*/ 119809 f19 1"/>
                <a:gd name="f29" fmla="*/ 6051062 f19 1"/>
                <a:gd name="f30" fmla="*/ 0 f20 1"/>
                <a:gd name="f31" fmla="*/ f21 1 f2"/>
                <a:gd name="f32" fmla="*/ f24 1 718837"/>
                <a:gd name="f33" fmla="*/ f25 1 6051062"/>
                <a:gd name="f34" fmla="*/ f26 1 718837"/>
                <a:gd name="f35" fmla="*/ f27 1 718837"/>
                <a:gd name="f36" fmla="*/ f28 1 6051062"/>
                <a:gd name="f37" fmla="*/ f29 1 6051062"/>
                <a:gd name="f38" fmla="*/ f30 1 718837"/>
                <a:gd name="f39" fmla="*/ f5 1 f22"/>
                <a:gd name="f40" fmla="*/ f6 1 f22"/>
                <a:gd name="f41" fmla="*/ f5 1 f23"/>
                <a:gd name="f42" fmla="*/ f7 1 f23"/>
                <a:gd name="f43" fmla="+- f31 0 f1"/>
                <a:gd name="f44" fmla="*/ f32 1 f22"/>
                <a:gd name="f45" fmla="*/ f33 1 f23"/>
                <a:gd name="f46" fmla="*/ f34 1 f22"/>
                <a:gd name="f47" fmla="*/ f35 1 f22"/>
                <a:gd name="f48" fmla="*/ f36 1 f23"/>
                <a:gd name="f49" fmla="*/ f37 1 f23"/>
                <a:gd name="f50" fmla="*/ f38 1 f22"/>
                <a:gd name="f51" fmla="*/ f39 f17 1"/>
                <a:gd name="f52" fmla="*/ f40 f17 1"/>
                <a:gd name="f53" fmla="*/ f42 f18 1"/>
                <a:gd name="f54" fmla="*/ f41 f18 1"/>
                <a:gd name="f55" fmla="*/ f44 f17 1"/>
                <a:gd name="f56" fmla="*/ f45 f18 1"/>
                <a:gd name="f57" fmla="*/ f46 f17 1"/>
                <a:gd name="f58" fmla="*/ f47 f17 1"/>
                <a:gd name="f59" fmla="*/ f48 f18 1"/>
                <a:gd name="f60" fmla="*/ f49 f18 1"/>
                <a:gd name="f61" fmla="*/ f50 f17 1"/>
              </a:gdLst>
              <a:ahLst/>
              <a:cxnLst>
                <a:cxn ang="3cd4">
                  <a:pos x="hc" y="t"/>
                </a:cxn>
                <a:cxn ang="0">
                  <a:pos x="r" y="vc"/>
                </a:cxn>
                <a:cxn ang="cd4">
                  <a:pos x="hc" y="b"/>
                </a:cxn>
                <a:cxn ang="cd2">
                  <a:pos x="l" y="vc"/>
                </a:cxn>
                <a:cxn ang="f43">
                  <a:pos x="f55" y="f56"/>
                </a:cxn>
                <a:cxn ang="f43">
                  <a:pos x="f57" y="f56"/>
                </a:cxn>
                <a:cxn ang="f43">
                  <a:pos x="f58" y="f59"/>
                </a:cxn>
                <a:cxn ang="f43">
                  <a:pos x="f58" y="f60"/>
                </a:cxn>
                <a:cxn ang="f43">
                  <a:pos x="f58" y="f60"/>
                </a:cxn>
                <a:cxn ang="f43">
                  <a:pos x="f61" y="f60"/>
                </a:cxn>
                <a:cxn ang="f43">
                  <a:pos x="f61" y="f60"/>
                </a:cxn>
                <a:cxn ang="f43">
                  <a:pos x="f61" y="f59"/>
                </a:cxn>
                <a:cxn ang="f43">
                  <a:pos x="f55" y="f56"/>
                </a:cxn>
              </a:cxnLst>
              <a:rect l="f51" t="f54" r="f52" b="f53"/>
              <a:pathLst>
                <a:path w="718837" h="6051062">
                  <a:moveTo>
                    <a:pt x="f6" y="f8"/>
                  </a:moveTo>
                  <a:lnTo>
                    <a:pt x="f6" y="f9"/>
                  </a:lnTo>
                  <a:cubicBezTo>
                    <a:pt x="f6" y="f10"/>
                    <a:pt x="f11" y="f12"/>
                    <a:pt x="f13" y="f12"/>
                  </a:cubicBezTo>
                  <a:lnTo>
                    <a:pt x="f5" y="f12"/>
                  </a:lnTo>
                  <a:lnTo>
                    <a:pt x="f5" y="f12"/>
                  </a:lnTo>
                  <a:lnTo>
                    <a:pt x="f5" y="f14"/>
                  </a:lnTo>
                  <a:lnTo>
                    <a:pt x="f5" y="f14"/>
                  </a:lnTo>
                  <a:lnTo>
                    <a:pt x="f13" y="f14"/>
                  </a:lnTo>
                  <a:cubicBezTo>
                    <a:pt x="f11" y="f14"/>
                    <a:pt x="f6" y="f15"/>
                    <a:pt x="f6" y="f8"/>
                  </a:cubicBezTo>
                  <a:close/>
                </a:path>
              </a:pathLst>
            </a:custGeom>
            <a:solidFill>
              <a:schemeClr val="accent6">
                <a:lumMod val="60000"/>
                <a:lumOff val="40000"/>
              </a:schemeClr>
            </a:solidFill>
            <a:ln w="12600" cap="flat">
              <a:solidFill>
                <a:srgbClr val="CFD5EA">
                  <a:alpha val="90000"/>
                </a:srgbClr>
              </a:solidFill>
              <a:prstDash val="solid"/>
              <a:miter/>
            </a:ln>
          </p:spPr>
          <p:txBody>
            <a:bodyPr vert="horz" wrap="square" lIns="247683" tIns="158758" rIns="282604" bIns="158758"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358" marR="0" lvl="1" indent="-171358" algn="ctr" defTabSz="914400"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fr-FR" b="0" i="0" u="none" strike="noStrike" kern="1200" cap="none" spc="0" baseline="0" dirty="0">
                  <a:solidFill>
                    <a:srgbClr val="000000"/>
                  </a:solidFill>
                  <a:uFillTx/>
                  <a:ea typeface="Times New Roman" pitchFamily="18"/>
                  <a:cs typeface="Arial" panose="020B0604020202020204" pitchFamily="34" charset="0"/>
                </a:rPr>
                <a:t>   Ne pas dépasser </a:t>
              </a:r>
              <a:r>
                <a:rPr lang="fr-FR" b="0" i="0" u="sng" strike="noStrike" kern="1200" cap="none" spc="0" baseline="0" dirty="0">
                  <a:solidFill>
                    <a:srgbClr val="000000"/>
                  </a:solidFill>
                  <a:uFillTx/>
                  <a:ea typeface="Times New Roman" pitchFamily="18"/>
                  <a:cs typeface="Arial" panose="020B0604020202020204" pitchFamily="34" charset="0"/>
                </a:rPr>
                <a:t>la moitié de la consommation </a:t>
              </a:r>
              <a:r>
                <a:rPr lang="fr-FR" b="0" i="0" u="none" strike="noStrike" kern="1200" cap="none" spc="0" baseline="0" dirty="0">
                  <a:solidFill>
                    <a:srgbClr val="000000"/>
                  </a:solidFill>
                  <a:uFillTx/>
                  <a:ea typeface="Times New Roman" pitchFamily="18"/>
                  <a:cs typeface="Arial" panose="020B0604020202020204" pitchFamily="34" charset="0"/>
                </a:rPr>
                <a:t>d’espaces naturels, agricoles et forestiers observée entre 2011 et 2021 (création ou extension d’espaces urbanisés).</a:t>
              </a:r>
            </a:p>
          </p:txBody>
        </p:sp>
        <p:sp>
          <p:nvSpPr>
            <p:cNvPr id="10" name="Forme libre : forme 9">
              <a:extLst>
                <a:ext uri="{FF2B5EF4-FFF2-40B4-BE49-F238E27FC236}">
                  <a16:creationId xmlns:a16="http://schemas.microsoft.com/office/drawing/2014/main" id="{DAD79C33-AFA4-1FB0-831D-77FA4FB6D10A}"/>
                </a:ext>
              </a:extLst>
            </p:cNvPr>
            <p:cNvSpPr/>
            <p:nvPr/>
          </p:nvSpPr>
          <p:spPr>
            <a:xfrm>
              <a:off x="961921" y="3024003"/>
              <a:ext cx="2136952" cy="715316"/>
            </a:xfrm>
            <a:custGeom>
              <a:avLst/>
              <a:gdLst>
                <a:gd name="f0" fmla="val 10800000"/>
                <a:gd name="f1" fmla="val 5400000"/>
                <a:gd name="f2" fmla="val 180"/>
                <a:gd name="f3" fmla="val w"/>
                <a:gd name="f4" fmla="val h"/>
                <a:gd name="f5" fmla="val 0"/>
                <a:gd name="f6" fmla="val 2123998"/>
                <a:gd name="f7" fmla="val 715303"/>
                <a:gd name="f8" fmla="val 119220"/>
                <a:gd name="f9" fmla="val 53377"/>
                <a:gd name="f10" fmla="val 2004778"/>
                <a:gd name="f11" fmla="val 2070621"/>
                <a:gd name="f12" fmla="val 596083"/>
                <a:gd name="f13" fmla="val 661926"/>
                <a:gd name="f14" fmla="+- 0 0 0"/>
                <a:gd name="f15" fmla="*/ f3 1 2123998"/>
                <a:gd name="f16" fmla="*/ f4 1 715303"/>
                <a:gd name="f17" fmla="+- f7 0 f5"/>
                <a:gd name="f18" fmla="+- f6 0 f5"/>
                <a:gd name="f19" fmla="*/ f14 f0 1"/>
                <a:gd name="f20" fmla="*/ f18 1 2123998"/>
                <a:gd name="f21" fmla="*/ f17 1 715303"/>
                <a:gd name="f22" fmla="*/ 0 f18 1"/>
                <a:gd name="f23" fmla="*/ 119220 f17 1"/>
                <a:gd name="f24" fmla="*/ 119220 f18 1"/>
                <a:gd name="f25" fmla="*/ 0 f17 1"/>
                <a:gd name="f26" fmla="*/ 2004778 f18 1"/>
                <a:gd name="f27" fmla="*/ 2123998 f18 1"/>
                <a:gd name="f28" fmla="*/ 596083 f17 1"/>
                <a:gd name="f29" fmla="*/ 715303 f17 1"/>
                <a:gd name="f30" fmla="*/ f19 1 f2"/>
                <a:gd name="f31" fmla="*/ f22 1 2123998"/>
                <a:gd name="f32" fmla="*/ f23 1 715303"/>
                <a:gd name="f33" fmla="*/ f24 1 2123998"/>
                <a:gd name="f34" fmla="*/ f25 1 715303"/>
                <a:gd name="f35" fmla="*/ f26 1 2123998"/>
                <a:gd name="f36" fmla="*/ f27 1 2123998"/>
                <a:gd name="f37" fmla="*/ f28 1 715303"/>
                <a:gd name="f38" fmla="*/ f29 1 71530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23998" h="71530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BBD36"/>
            </a:solidFill>
            <a:ln w="12600" cap="flat">
              <a:solidFill>
                <a:srgbClr val="FFFFFF"/>
              </a:solidFill>
              <a:prstDash val="solid"/>
              <a:miter/>
            </a:ln>
          </p:spPr>
          <p:txBody>
            <a:bodyPr vert="horz" wrap="square" lIns="103683" tIns="69119" rIns="103683" bIns="69119"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sng" strike="noStrike" kern="1200" cap="none" spc="0" baseline="0" dirty="0">
                  <a:solidFill>
                    <a:srgbClr val="FFFFFF"/>
                  </a:solidFill>
                  <a:uFillTx/>
                  <a:ea typeface="Microsoft YaHei" pitchFamily="2"/>
                  <a:cs typeface="Arial" panose="020B0604020202020204" pitchFamily="34" charset="0"/>
                </a:rPr>
                <a:t>2021/2031</a:t>
              </a:r>
            </a:p>
          </p:txBody>
        </p:sp>
        <p:sp>
          <p:nvSpPr>
            <p:cNvPr id="12" name="Forme libre : forme 11">
              <a:extLst>
                <a:ext uri="{FF2B5EF4-FFF2-40B4-BE49-F238E27FC236}">
                  <a16:creationId xmlns:a16="http://schemas.microsoft.com/office/drawing/2014/main" id="{95572DD5-5883-F83B-7184-BB6A41EB50F4}"/>
                </a:ext>
              </a:extLst>
            </p:cNvPr>
            <p:cNvSpPr/>
            <p:nvPr/>
          </p:nvSpPr>
          <p:spPr>
            <a:xfrm>
              <a:off x="961921" y="3780358"/>
              <a:ext cx="2123995" cy="709921"/>
            </a:xfrm>
            <a:custGeom>
              <a:avLst/>
              <a:gdLst>
                <a:gd name="f0" fmla="val 10800000"/>
                <a:gd name="f1" fmla="val 5400000"/>
                <a:gd name="f2" fmla="val 180"/>
                <a:gd name="f3" fmla="val w"/>
                <a:gd name="f4" fmla="val h"/>
                <a:gd name="f5" fmla="val 0"/>
                <a:gd name="f6" fmla="val 2123818"/>
                <a:gd name="f7" fmla="val 709988"/>
                <a:gd name="f8" fmla="val 118334"/>
                <a:gd name="f9" fmla="val 52980"/>
                <a:gd name="f10" fmla="val 2005484"/>
                <a:gd name="f11" fmla="val 2070838"/>
                <a:gd name="f12" fmla="val 591654"/>
                <a:gd name="f13" fmla="val 657008"/>
                <a:gd name="f14" fmla="+- 0 0 0"/>
                <a:gd name="f15" fmla="*/ f3 1 2123818"/>
                <a:gd name="f16" fmla="*/ f4 1 709988"/>
                <a:gd name="f17" fmla="+- f7 0 f5"/>
                <a:gd name="f18" fmla="+- f6 0 f5"/>
                <a:gd name="f19" fmla="*/ f14 f0 1"/>
                <a:gd name="f20" fmla="*/ f18 1 2123818"/>
                <a:gd name="f21" fmla="*/ f17 1 709988"/>
                <a:gd name="f22" fmla="*/ 0 f18 1"/>
                <a:gd name="f23" fmla="*/ 118334 f17 1"/>
                <a:gd name="f24" fmla="*/ 118334 f18 1"/>
                <a:gd name="f25" fmla="*/ 0 f17 1"/>
                <a:gd name="f26" fmla="*/ 2005484 f18 1"/>
                <a:gd name="f27" fmla="*/ 2123818 f18 1"/>
                <a:gd name="f28" fmla="*/ 591654 f17 1"/>
                <a:gd name="f29" fmla="*/ 709988 f17 1"/>
                <a:gd name="f30" fmla="*/ f19 1 f2"/>
                <a:gd name="f31" fmla="*/ f22 1 2123818"/>
                <a:gd name="f32" fmla="*/ f23 1 709988"/>
                <a:gd name="f33" fmla="*/ f24 1 2123818"/>
                <a:gd name="f34" fmla="*/ f25 1 709988"/>
                <a:gd name="f35" fmla="*/ f26 1 2123818"/>
                <a:gd name="f36" fmla="*/ f27 1 2123818"/>
                <a:gd name="f37" fmla="*/ f28 1 709988"/>
                <a:gd name="f38" fmla="*/ f29 1 70998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23818" h="70998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BBD36"/>
            </a:solidFill>
            <a:ln w="12600" cap="flat">
              <a:solidFill>
                <a:srgbClr val="FFFFFF"/>
              </a:solidFill>
              <a:prstDash val="solid"/>
              <a:miter/>
            </a:ln>
          </p:spPr>
          <p:txBody>
            <a:bodyPr vert="horz" wrap="square" lIns="103318" tIns="69119" rIns="103318" bIns="69119"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sng" strike="noStrike" kern="1200" cap="none" spc="0" baseline="0">
                  <a:solidFill>
                    <a:srgbClr val="FFFFFF"/>
                  </a:solidFill>
                  <a:uFillTx/>
                  <a:ea typeface="Microsoft YaHei" pitchFamily="2"/>
                  <a:cs typeface="Arial" panose="020B0604020202020204" pitchFamily="34" charset="0"/>
                </a:rPr>
                <a:t>2031/2041</a:t>
              </a:r>
            </a:p>
          </p:txBody>
        </p:sp>
        <p:sp>
          <p:nvSpPr>
            <p:cNvPr id="13" name="Forme libre : forme 12">
              <a:extLst>
                <a:ext uri="{FF2B5EF4-FFF2-40B4-BE49-F238E27FC236}">
                  <a16:creationId xmlns:a16="http://schemas.microsoft.com/office/drawing/2014/main" id="{A1B81443-53EE-8B75-6AD8-375965CCE670}"/>
                </a:ext>
              </a:extLst>
            </p:cNvPr>
            <p:cNvSpPr/>
            <p:nvPr/>
          </p:nvSpPr>
          <p:spPr>
            <a:xfrm>
              <a:off x="961921" y="4527002"/>
              <a:ext cx="2124361" cy="703804"/>
            </a:xfrm>
            <a:custGeom>
              <a:avLst/>
              <a:gdLst>
                <a:gd name="f0" fmla="val 10800000"/>
                <a:gd name="f1" fmla="val 5400000"/>
                <a:gd name="f2" fmla="val 180"/>
                <a:gd name="f3" fmla="val w"/>
                <a:gd name="f4" fmla="val h"/>
                <a:gd name="f5" fmla="val 0"/>
                <a:gd name="f6" fmla="val 2124386"/>
                <a:gd name="f7" fmla="val 703877"/>
                <a:gd name="f8" fmla="val 117315"/>
                <a:gd name="f9" fmla="val 52524"/>
                <a:gd name="f10" fmla="val 2007071"/>
                <a:gd name="f11" fmla="val 2071862"/>
                <a:gd name="f12" fmla="val 586562"/>
                <a:gd name="f13" fmla="val 651353"/>
                <a:gd name="f14" fmla="+- 0 0 0"/>
                <a:gd name="f15" fmla="*/ f3 1 2124386"/>
                <a:gd name="f16" fmla="*/ f4 1 703877"/>
                <a:gd name="f17" fmla="+- f7 0 f5"/>
                <a:gd name="f18" fmla="+- f6 0 f5"/>
                <a:gd name="f19" fmla="*/ f14 f0 1"/>
                <a:gd name="f20" fmla="*/ f18 1 2124386"/>
                <a:gd name="f21" fmla="*/ f17 1 703877"/>
                <a:gd name="f22" fmla="*/ 0 f18 1"/>
                <a:gd name="f23" fmla="*/ 117315 f17 1"/>
                <a:gd name="f24" fmla="*/ 117315 f18 1"/>
                <a:gd name="f25" fmla="*/ 0 f17 1"/>
                <a:gd name="f26" fmla="*/ 2007071 f18 1"/>
                <a:gd name="f27" fmla="*/ 2124386 f18 1"/>
                <a:gd name="f28" fmla="*/ 586562 f17 1"/>
                <a:gd name="f29" fmla="*/ 703877 f17 1"/>
                <a:gd name="f30" fmla="*/ f19 1 f2"/>
                <a:gd name="f31" fmla="*/ f22 1 2124386"/>
                <a:gd name="f32" fmla="*/ f23 1 703877"/>
                <a:gd name="f33" fmla="*/ f24 1 2124386"/>
                <a:gd name="f34" fmla="*/ f25 1 703877"/>
                <a:gd name="f35" fmla="*/ f26 1 2124386"/>
                <a:gd name="f36" fmla="*/ f27 1 2124386"/>
                <a:gd name="f37" fmla="*/ f28 1 703877"/>
                <a:gd name="f38" fmla="*/ f29 1 70387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124386" h="70387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8BBD36"/>
            </a:solidFill>
            <a:ln w="12600" cap="flat">
              <a:solidFill>
                <a:srgbClr val="FFFFFF"/>
              </a:solidFill>
              <a:prstDash val="solid"/>
              <a:miter/>
            </a:ln>
          </p:spPr>
          <p:txBody>
            <a:bodyPr vert="horz" wrap="square" lIns="102961" tIns="68762" rIns="102961" bIns="68762"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sng" strike="noStrike" kern="1200" cap="none" spc="0" baseline="0">
                  <a:solidFill>
                    <a:srgbClr val="FFFFFF"/>
                  </a:solidFill>
                  <a:uFillTx/>
                  <a:ea typeface="Microsoft YaHei" pitchFamily="2"/>
                  <a:cs typeface="Arial" panose="020B0604020202020204" pitchFamily="34" charset="0"/>
                </a:rPr>
                <a:t>2041/2050</a:t>
              </a:r>
            </a:p>
          </p:txBody>
        </p:sp>
        <p:sp>
          <p:nvSpPr>
            <p:cNvPr id="14" name="Forme libre : forme 13">
              <a:extLst>
                <a:ext uri="{FF2B5EF4-FFF2-40B4-BE49-F238E27FC236}">
                  <a16:creationId xmlns:a16="http://schemas.microsoft.com/office/drawing/2014/main" id="{A22C811E-BA81-7E46-B6FE-14D174A310DE}"/>
                </a:ext>
              </a:extLst>
            </p:cNvPr>
            <p:cNvSpPr/>
            <p:nvPr/>
          </p:nvSpPr>
          <p:spPr>
            <a:xfrm>
              <a:off x="3114364" y="3786841"/>
              <a:ext cx="6047997" cy="709556"/>
            </a:xfrm>
            <a:custGeom>
              <a:avLst/>
              <a:gdLst>
                <a:gd name="f0" fmla="val 10800000"/>
                <a:gd name="f1" fmla="val 5400000"/>
                <a:gd name="f2" fmla="val 180"/>
                <a:gd name="f3" fmla="val w"/>
                <a:gd name="f4" fmla="val h"/>
                <a:gd name="f5" fmla="val 0"/>
                <a:gd name="f6" fmla="val 6048014"/>
                <a:gd name="f7" fmla="val 709494"/>
                <a:gd name="f8" fmla="val 118251"/>
                <a:gd name="f9" fmla="val 52943"/>
                <a:gd name="f10" fmla="val 5929763"/>
                <a:gd name="f11" fmla="val 5995071"/>
                <a:gd name="f12" fmla="val 591243"/>
                <a:gd name="f13" fmla="val 656551"/>
                <a:gd name="f14" fmla="+- 0 0 0"/>
                <a:gd name="f15" fmla="*/ f3 1 6048014"/>
                <a:gd name="f16" fmla="*/ f4 1 709494"/>
                <a:gd name="f17" fmla="+- f7 0 f5"/>
                <a:gd name="f18" fmla="+- f6 0 f5"/>
                <a:gd name="f19" fmla="*/ f14 f0 1"/>
                <a:gd name="f20" fmla="*/ f18 1 6048014"/>
                <a:gd name="f21" fmla="*/ f17 1 709494"/>
                <a:gd name="f22" fmla="*/ 0 f18 1"/>
                <a:gd name="f23" fmla="*/ 118251 f17 1"/>
                <a:gd name="f24" fmla="*/ 118251 f18 1"/>
                <a:gd name="f25" fmla="*/ 0 f17 1"/>
                <a:gd name="f26" fmla="*/ 5929763 f18 1"/>
                <a:gd name="f27" fmla="*/ 6048014 f18 1"/>
                <a:gd name="f28" fmla="*/ 591243 f17 1"/>
                <a:gd name="f29" fmla="*/ 709494 f17 1"/>
                <a:gd name="f30" fmla="*/ f19 1 f2"/>
                <a:gd name="f31" fmla="*/ f22 1 6048014"/>
                <a:gd name="f32" fmla="*/ f23 1 709494"/>
                <a:gd name="f33" fmla="*/ f24 1 6048014"/>
                <a:gd name="f34" fmla="*/ f25 1 709494"/>
                <a:gd name="f35" fmla="*/ f26 1 6048014"/>
                <a:gd name="f36" fmla="*/ f27 1 6048014"/>
                <a:gd name="f37" fmla="*/ f28 1 709494"/>
                <a:gd name="f38" fmla="*/ f29 1 70949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048014" h="70949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chemeClr val="accent6">
                <a:lumMod val="60000"/>
                <a:lumOff val="40000"/>
              </a:schemeClr>
            </a:solidFill>
            <a:ln w="12600" cap="flat">
              <a:solidFill>
                <a:srgbClr val="FFFFFF"/>
              </a:solidFill>
              <a:prstDash val="solid"/>
              <a:miter/>
            </a:ln>
          </p:spPr>
          <p:txBody>
            <a:bodyPr vert="horz" wrap="square" lIns="103318" tIns="68762" rIns="103318" bIns="68762"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none" strike="noStrike" kern="1200" cap="none" spc="0" baseline="0" dirty="0">
                  <a:solidFill>
                    <a:srgbClr val="000000"/>
                  </a:solidFill>
                  <a:uFillTx/>
                  <a:ea typeface="Times New Roman" pitchFamily="18"/>
                  <a:cs typeface="Arial" panose="020B0604020202020204" pitchFamily="34" charset="0"/>
                </a:rPr>
                <a:t>   Baisse du rythme de l’artificialisation</a:t>
              </a:r>
            </a:p>
          </p:txBody>
        </p:sp>
        <p:sp>
          <p:nvSpPr>
            <p:cNvPr id="15" name="Forme libre : forme 14">
              <a:extLst>
                <a:ext uri="{FF2B5EF4-FFF2-40B4-BE49-F238E27FC236}">
                  <a16:creationId xmlns:a16="http://schemas.microsoft.com/office/drawing/2014/main" id="{C6090519-3182-DDAA-73C0-C531AFB2DC38}"/>
                </a:ext>
              </a:extLst>
            </p:cNvPr>
            <p:cNvSpPr/>
            <p:nvPr/>
          </p:nvSpPr>
          <p:spPr>
            <a:xfrm>
              <a:off x="3110038" y="4529516"/>
              <a:ext cx="6047997" cy="709556"/>
            </a:xfrm>
            <a:custGeom>
              <a:avLst/>
              <a:gdLst>
                <a:gd name="f0" fmla="val 10800000"/>
                <a:gd name="f1" fmla="val 5400000"/>
                <a:gd name="f2" fmla="val 180"/>
                <a:gd name="f3" fmla="val w"/>
                <a:gd name="f4" fmla="val h"/>
                <a:gd name="f5" fmla="val 0"/>
                <a:gd name="f6" fmla="val 6086236"/>
                <a:gd name="f7" fmla="val 709494"/>
                <a:gd name="f8" fmla="val 118251"/>
                <a:gd name="f9" fmla="val 52943"/>
                <a:gd name="f10" fmla="val 5967985"/>
                <a:gd name="f11" fmla="val 6033293"/>
                <a:gd name="f12" fmla="val 591243"/>
                <a:gd name="f13" fmla="val 656551"/>
                <a:gd name="f14" fmla="+- 0 0 0"/>
                <a:gd name="f15" fmla="*/ f3 1 6086236"/>
                <a:gd name="f16" fmla="*/ f4 1 709494"/>
                <a:gd name="f17" fmla="+- f7 0 f5"/>
                <a:gd name="f18" fmla="+- f6 0 f5"/>
                <a:gd name="f19" fmla="*/ f14 f0 1"/>
                <a:gd name="f20" fmla="*/ f18 1 6086236"/>
                <a:gd name="f21" fmla="*/ f17 1 709494"/>
                <a:gd name="f22" fmla="*/ 0 f18 1"/>
                <a:gd name="f23" fmla="*/ 118251 f17 1"/>
                <a:gd name="f24" fmla="*/ 118251 f18 1"/>
                <a:gd name="f25" fmla="*/ 0 f17 1"/>
                <a:gd name="f26" fmla="*/ 5967985 f18 1"/>
                <a:gd name="f27" fmla="*/ 6086236 f18 1"/>
                <a:gd name="f28" fmla="*/ 591243 f17 1"/>
                <a:gd name="f29" fmla="*/ 709494 f17 1"/>
                <a:gd name="f30" fmla="*/ f19 1 f2"/>
                <a:gd name="f31" fmla="*/ f22 1 6086236"/>
                <a:gd name="f32" fmla="*/ f23 1 709494"/>
                <a:gd name="f33" fmla="*/ f24 1 6086236"/>
                <a:gd name="f34" fmla="*/ f25 1 709494"/>
                <a:gd name="f35" fmla="*/ f26 1 6086236"/>
                <a:gd name="f36" fmla="*/ f27 1 6086236"/>
                <a:gd name="f37" fmla="*/ f28 1 709494"/>
                <a:gd name="f38" fmla="*/ f29 1 70949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086236" h="70949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chemeClr val="accent6">
                <a:lumMod val="60000"/>
                <a:lumOff val="40000"/>
              </a:schemeClr>
            </a:solidFill>
            <a:ln w="12600" cap="flat">
              <a:solidFill>
                <a:srgbClr val="FFFFFF"/>
              </a:solidFill>
              <a:prstDash val="solid"/>
              <a:miter/>
            </a:ln>
          </p:spPr>
          <p:txBody>
            <a:bodyPr vert="horz" wrap="square" lIns="103318" tIns="68762" rIns="103318" bIns="68762"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fr-FR" b="0" i="0" u="none" strike="noStrike" kern="1200" cap="none" spc="0" baseline="0">
                  <a:solidFill>
                    <a:srgbClr val="000000"/>
                  </a:solidFill>
                  <a:uFillTx/>
                  <a:ea typeface="Times New Roman" pitchFamily="18"/>
                  <a:cs typeface="Arial" panose="020B0604020202020204" pitchFamily="34" charset="0"/>
                </a:rPr>
                <a:t>   Baisse du rythme de l’artificialisation jusqu’au ZAN</a:t>
              </a:r>
            </a:p>
          </p:txBody>
        </p:sp>
      </p:grpSp>
      <p:grpSp>
        <p:nvGrpSpPr>
          <p:cNvPr id="6" name="Groupe 5">
            <a:extLst>
              <a:ext uri="{FF2B5EF4-FFF2-40B4-BE49-F238E27FC236}">
                <a16:creationId xmlns:a16="http://schemas.microsoft.com/office/drawing/2014/main" id="{32E914B2-F51E-FD32-54E4-C7FF735A4622}"/>
              </a:ext>
            </a:extLst>
          </p:cNvPr>
          <p:cNvGrpSpPr/>
          <p:nvPr/>
        </p:nvGrpSpPr>
        <p:grpSpPr>
          <a:xfrm>
            <a:off x="457200" y="5320008"/>
            <a:ext cx="8145620" cy="701280"/>
            <a:chOff x="879479" y="5203438"/>
            <a:chExt cx="8279279" cy="701280"/>
          </a:xfrm>
        </p:grpSpPr>
        <p:sp>
          <p:nvSpPr>
            <p:cNvPr id="7" name="Rectangle : coins arrondis 21">
              <a:extLst>
                <a:ext uri="{FF2B5EF4-FFF2-40B4-BE49-F238E27FC236}">
                  <a16:creationId xmlns:a16="http://schemas.microsoft.com/office/drawing/2014/main" id="{2053F476-237B-9817-90C2-8FAC772D353D}"/>
                </a:ext>
              </a:extLst>
            </p:cNvPr>
            <p:cNvSpPr/>
            <p:nvPr/>
          </p:nvSpPr>
          <p:spPr>
            <a:xfrm>
              <a:off x="879479" y="5203438"/>
              <a:ext cx="8279279" cy="70128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0098CA"/>
            </a:solidFill>
            <a:ln w="12600" cap="flat">
              <a:solidFill>
                <a:srgbClr val="FFFFFF"/>
              </a:solidFill>
              <a:prstDash val="solid"/>
              <a:miter/>
            </a:ln>
          </p:spPr>
          <p:txBody>
            <a:bodyPr vert="horz" wrap="square" lIns="0" tIns="0" rIns="0" bIns="0" anchor="t" anchorCtr="0"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b="0" i="0" u="none" strike="noStrike" kern="1200" cap="none" spc="0" baseline="0" dirty="0">
                <a:solidFill>
                  <a:srgbClr val="000000"/>
                </a:solidFill>
                <a:uFillTx/>
                <a:ea typeface="Microsoft YaHei" pitchFamily="2"/>
                <a:cs typeface="Arial" panose="020B0604020202020204" pitchFamily="34" charset="0"/>
              </a:endParaRPr>
            </a:p>
          </p:txBody>
        </p:sp>
        <p:sp>
          <p:nvSpPr>
            <p:cNvPr id="8" name="Rectangle : coins arrondis 4">
              <a:extLst>
                <a:ext uri="{FF2B5EF4-FFF2-40B4-BE49-F238E27FC236}">
                  <a16:creationId xmlns:a16="http://schemas.microsoft.com/office/drawing/2014/main" id="{8014F420-4F9E-0A6E-C2C5-06BB5D3711CB}"/>
                </a:ext>
              </a:extLst>
            </p:cNvPr>
            <p:cNvSpPr txBox="1"/>
            <p:nvPr/>
          </p:nvSpPr>
          <p:spPr>
            <a:xfrm>
              <a:off x="1029239" y="5254197"/>
              <a:ext cx="8021162" cy="632883"/>
            </a:xfrm>
            <a:prstGeom prst="rect">
              <a:avLst/>
            </a:prstGeom>
            <a:solidFill>
              <a:srgbClr val="0098CA"/>
            </a:solidFill>
            <a:ln cap="flat">
              <a:noFill/>
            </a:ln>
          </p:spPr>
          <p:txBody>
            <a:bodyPr vert="horz" wrap="square" lIns="68762" tIns="34198" rIns="68762" bIns="34198" anchor="ctr" anchorCtr="1" compatLnSpc="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Aft>
                  <a:spcPts val="800"/>
                </a:spcAft>
                <a:defRPr sz="1800" b="0" i="0" u="none" strike="noStrike" kern="0" cap="none" spc="0" baseline="0">
                  <a:solidFill>
                    <a:srgbClr val="000000"/>
                  </a:solidFill>
                  <a:uFillTx/>
                </a:defRPr>
              </a:pPr>
              <a:r>
                <a:rPr lang="fr-FR" b="1" cap="all" dirty="0">
                  <a:solidFill>
                    <a:srgbClr val="FFFFFF"/>
                  </a:solidFill>
                  <a:ea typeface="Microsoft YaHei" pitchFamily="2"/>
                  <a:cs typeface="Arial" panose="020B0604020202020204" pitchFamily="34" charset="0"/>
                </a:rPr>
                <a:t>Objectifs</a:t>
              </a:r>
              <a:r>
                <a:rPr lang="fr-FR" b="1" dirty="0">
                  <a:solidFill>
                    <a:srgbClr val="FFFFFF"/>
                  </a:solidFill>
                  <a:ea typeface="Microsoft YaHei" pitchFamily="2"/>
                  <a:cs typeface="Arial" panose="020B0604020202020204" pitchFamily="34" charset="0"/>
                </a:rPr>
                <a:t> A DECLINER DE L’ECHELON REGIONAL AUX ECHELONS INFERIEURS (SRADDET &gt; SCoT &gt; PLUi &gt; ADS)</a:t>
              </a:r>
            </a:p>
          </p:txBody>
        </p:sp>
      </p:grpSp>
    </p:spTree>
    <p:extLst>
      <p:ext uri="{BB962C8B-B14F-4D97-AF65-F5344CB8AC3E}">
        <p14:creationId xmlns:p14="http://schemas.microsoft.com/office/powerpoint/2010/main" val="11738678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6460</TotalTime>
  <Words>2433</Words>
  <Application>Microsoft Office PowerPoint</Application>
  <PresentationFormat>Affichage à l'écran (4:3)</PresentationFormat>
  <Paragraphs>284</Paragraphs>
  <Slides>34</Slides>
  <Notes>29</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34</vt:i4>
      </vt:variant>
    </vt:vector>
  </HeadingPairs>
  <TitlesOfParts>
    <vt:vector size="49" baseType="lpstr">
      <vt:lpstr>Microsoft YaHei</vt:lpstr>
      <vt:lpstr>Arial</vt:lpstr>
      <vt:lpstr>Arial Narrow</vt:lpstr>
      <vt:lpstr>Calibri</vt:lpstr>
      <vt:lpstr>Calibri Light</vt:lpstr>
      <vt:lpstr>Courier New</vt:lpstr>
      <vt:lpstr>LIBRARY 3 AM</vt:lpstr>
      <vt:lpstr>Open Sans Semibold</vt:lpstr>
      <vt:lpstr>Open Sans Semibold</vt:lpstr>
      <vt:lpstr>Roboto</vt:lpstr>
      <vt:lpstr>Symbol</vt:lpstr>
      <vt:lpstr>Times New Roman</vt:lpstr>
      <vt:lpstr>Wingdings</vt:lpstr>
      <vt:lpstr>Wingdings 3</vt:lpstr>
      <vt:lpstr>Thème Office</vt:lpstr>
      <vt:lpstr>Présentation PowerPoint</vt:lpstr>
      <vt:lpstr>Au programme </vt:lpstr>
      <vt:lpstr>Présentation PowerPoint</vt:lpstr>
      <vt:lpstr>Feuille de route des démarches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orientations du PADD </vt:lpstr>
      <vt:lpstr>Les orientations du PADD </vt:lpstr>
      <vt:lpstr>Les orientations du PADD </vt:lpstr>
      <vt:lpstr>Penser un développement urbain équilibré et durable</vt:lpstr>
      <vt:lpstr>Les orientations du PADD </vt:lpstr>
      <vt:lpstr>Les orientations du PADD </vt:lpstr>
      <vt:lpstr>Les orientations du PADD </vt:lpstr>
      <vt:lpstr>Les orientations du PADD </vt:lpstr>
      <vt:lpstr>Les orientations du PADD </vt:lpstr>
      <vt:lpstr>Les orientations du PADD </vt:lpstr>
      <vt:lpstr>Les orientations du PADD </vt:lpstr>
      <vt:lpstr>Les orientations du PADD </vt:lpstr>
      <vt:lpstr>Les orientations du PADD </vt:lpstr>
      <vt:lpstr>Les orientations du PADD </vt:lpstr>
      <vt:lpstr>Les orientations du PADD </vt:lpstr>
      <vt:lpstr>Penser un développement urbain équilibré et durable</vt:lpstr>
      <vt:lpstr>Penser un développement urbain équilibré et durable</vt:lpstr>
      <vt:lpstr>Bilan provisoire du référentiel foncier</vt:lpstr>
      <vt:lpstr>Présentation PowerPoint</vt:lpstr>
      <vt:lpstr>Penser un développement urbain équilibré et durable</vt:lpstr>
      <vt:lpstr>Penser un développement urbain équilibré et durable</vt:lpstr>
      <vt:lpstr>Les orientations du PADD </vt:lpstr>
      <vt:lpstr>Les orientations du PADD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dc:creator>
  <cp:lastModifiedBy>Jérôme MONTARRY</cp:lastModifiedBy>
  <cp:revision>386</cp:revision>
  <cp:lastPrinted>2022-10-12T09:48:57Z</cp:lastPrinted>
  <dcterms:created xsi:type="dcterms:W3CDTF">2015-09-10T12:55:55Z</dcterms:created>
  <dcterms:modified xsi:type="dcterms:W3CDTF">2022-10-17T15:56:36Z</dcterms:modified>
</cp:coreProperties>
</file>